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345" r:id="rId3"/>
    <p:sldId id="356" r:id="rId4"/>
    <p:sldId id="337" r:id="rId5"/>
    <p:sldId id="338" r:id="rId6"/>
    <p:sldId id="354" r:id="rId7"/>
    <p:sldId id="350" r:id="rId8"/>
    <p:sldId id="333" r:id="rId9"/>
    <p:sldId id="332" r:id="rId10"/>
    <p:sldId id="331" r:id="rId11"/>
    <p:sldId id="327" r:id="rId12"/>
    <p:sldId id="325" r:id="rId13"/>
    <p:sldId id="344" r:id="rId14"/>
    <p:sldId id="343" r:id="rId15"/>
    <p:sldId id="348" r:id="rId16"/>
    <p:sldId id="361" r:id="rId17"/>
    <p:sldId id="362" r:id="rId18"/>
    <p:sldId id="363" r:id="rId19"/>
    <p:sldId id="360" r:id="rId20"/>
    <p:sldId id="359" r:id="rId21"/>
    <p:sldId id="358" r:id="rId22"/>
    <p:sldId id="342" r:id="rId23"/>
    <p:sldId id="341" r:id="rId24"/>
    <p:sldId id="364" r:id="rId25"/>
    <p:sldId id="340" r:id="rId26"/>
    <p:sldId id="339" r:id="rId27"/>
    <p:sldId id="365" r:id="rId28"/>
    <p:sldId id="366" r:id="rId29"/>
    <p:sldId id="352"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CCFF"/>
    <a:srgbClr val="CCECFF"/>
    <a:srgbClr val="2406A6"/>
    <a:srgbClr val="200595"/>
    <a:srgbClr val="1E0589"/>
    <a:srgbClr val="442AE2"/>
    <a:srgbClr val="20ECE7"/>
    <a:srgbClr val="0000FF"/>
    <a:srgbClr val="281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948" y="36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89327-D694-48CD-A30B-0E827741290E}" type="datetimeFigureOut">
              <a:rPr lang="zh-CN" altLang="en-US" smtClean="0"/>
              <a:pPr/>
              <a:t>2017/7/19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A1CCF-E615-470B-AFC9-637DF4E33F76}" type="slidenum">
              <a:rPr lang="zh-CN" altLang="en-US" smtClean="0"/>
              <a:pPr/>
              <a:t>‹#›</a:t>
            </a:fld>
            <a:endParaRPr lang="zh-CN" altLang="en-US"/>
          </a:p>
        </p:txBody>
      </p:sp>
    </p:spTree>
    <p:extLst>
      <p:ext uri="{BB962C8B-B14F-4D97-AF65-F5344CB8AC3E}">
        <p14:creationId xmlns:p14="http://schemas.microsoft.com/office/powerpoint/2010/main" val="3222983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A6A1CCF-E615-470B-AFC9-637DF4E33F76}"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A6A1CCF-E615-470B-AFC9-637DF4E33F76}"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A6A1CCF-E615-470B-AFC9-637DF4E33F76}"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A6A1CCF-E615-470B-AFC9-637DF4E33F76}" type="slidenum">
              <a:rPr lang="zh-CN" altLang="en-US" smtClean="0"/>
              <a:pPr/>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8"/>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2017/7/19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2017/7/19</a:t>
            </a:fld>
            <a:endParaRPr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PECLOGO-eff-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 y="5000612"/>
            <a:ext cx="9144032" cy="1857388"/>
          </a:xfrm>
          <a:prstGeom prst="rect">
            <a:avLst/>
          </a:prstGeom>
          <a:solidFill>
            <a:srgbClr val="002060"/>
          </a:solidFill>
          <a:extLst/>
        </p:spPr>
      </p:pic>
      <p:sp>
        <p:nvSpPr>
          <p:cNvPr id="2" name="标题 1"/>
          <p:cNvSpPr>
            <a:spLocks noGrp="1"/>
          </p:cNvSpPr>
          <p:nvPr>
            <p:ph type="title"/>
          </p:nvPr>
        </p:nvSpPr>
        <p:spPr>
          <a:xfrm>
            <a:off x="467544" y="1772816"/>
            <a:ext cx="8229600" cy="1512168"/>
          </a:xfrm>
        </p:spPr>
        <p:txBody>
          <a:bodyPr>
            <a:normAutofit fontScale="90000"/>
          </a:bodyPr>
          <a:lstStyle/>
          <a:p>
            <a:r>
              <a:rPr lang="zh-CN" altLang="en-US" sz="6000" b="1" dirty="0">
                <a:solidFill>
                  <a:srgbClr val="002060"/>
                </a:solidFill>
                <a:latin typeface="华文中宋" pitchFamily="2" charset="-122"/>
                <a:ea typeface="华文中宋" pitchFamily="2" charset="-122"/>
              </a:rPr>
              <a:t>应急管理示范</a:t>
            </a:r>
            <a:r>
              <a:rPr lang="zh-CN" altLang="en-US" sz="6000" b="1" dirty="0" smtClean="0">
                <a:solidFill>
                  <a:srgbClr val="002060"/>
                </a:solidFill>
                <a:latin typeface="华文中宋" pitchFamily="2" charset="-122"/>
                <a:ea typeface="华文中宋" pitchFamily="2" charset="-122"/>
              </a:rPr>
              <a:t>创建</a:t>
            </a:r>
            <a:r>
              <a:rPr lang="en-US" altLang="zh-CN" sz="6000" b="1" dirty="0" smtClean="0">
                <a:solidFill>
                  <a:srgbClr val="002060"/>
                </a:solidFill>
                <a:latin typeface="华文中宋" pitchFamily="2" charset="-122"/>
                <a:ea typeface="华文中宋" pitchFamily="2" charset="-122"/>
              </a:rPr>
              <a:t/>
            </a:r>
            <a:br>
              <a:rPr lang="en-US" altLang="zh-CN" sz="6000" b="1" dirty="0" smtClean="0">
                <a:solidFill>
                  <a:srgbClr val="002060"/>
                </a:solidFill>
                <a:latin typeface="华文中宋" pitchFamily="2" charset="-122"/>
                <a:ea typeface="华文中宋" pitchFamily="2" charset="-122"/>
              </a:rPr>
            </a:br>
            <a:r>
              <a:rPr lang="zh-CN" altLang="en-US" sz="6000" b="1" dirty="0" smtClean="0">
                <a:solidFill>
                  <a:srgbClr val="002060"/>
                </a:solidFill>
                <a:latin typeface="华文中宋" pitchFamily="2" charset="-122"/>
                <a:ea typeface="华文中宋" pitchFamily="2" charset="-122"/>
              </a:rPr>
              <a:t>工作程序</a:t>
            </a:r>
            <a:endParaRPr lang="zh-CN" altLang="en-US" sz="6000" b="1" dirty="0">
              <a:solidFill>
                <a:srgbClr val="002060"/>
              </a:solidFill>
              <a:latin typeface="华文中宋" pitchFamily="2" charset="-122"/>
              <a:ea typeface="华文中宋" pitchFamily="2" charset="-122"/>
            </a:endParaRPr>
          </a:p>
        </p:txBody>
      </p:sp>
      <p:pic>
        <p:nvPicPr>
          <p:cNvPr id="4" name="内容占位符 3" descr="未标题-1.jpg"/>
          <p:cNvPicPr>
            <a:picLocks noGrp="1" noChangeAspect="1"/>
          </p:cNvPicPr>
          <p:nvPr>
            <p:ph idx="1"/>
          </p:nvPr>
        </p:nvPicPr>
        <p:blipFill>
          <a:blip r:embed="rId3" cstate="print"/>
          <a:stretch>
            <a:fillRect/>
          </a:stretch>
        </p:blipFill>
        <p:spPr>
          <a:xfrm>
            <a:off x="142846" y="214291"/>
            <a:ext cx="1001533" cy="1000132"/>
          </a:xfrm>
        </p:spPr>
      </p:pic>
      <p:sp>
        <p:nvSpPr>
          <p:cNvPr id="5" name="TextBox 4"/>
          <p:cNvSpPr txBox="1"/>
          <p:nvPr/>
        </p:nvSpPr>
        <p:spPr>
          <a:xfrm>
            <a:off x="3071770" y="5643575"/>
            <a:ext cx="3071834" cy="400110"/>
          </a:xfrm>
          <a:prstGeom prst="rect">
            <a:avLst/>
          </a:prstGeom>
          <a:noFill/>
        </p:spPr>
        <p:txBody>
          <a:bodyPr wrap="square" rtlCol="0">
            <a:spAutoFit/>
          </a:bodyPr>
          <a:lstStyle/>
          <a:p>
            <a:pPr algn="ctr">
              <a:spcBef>
                <a:spcPct val="0"/>
              </a:spcBef>
            </a:pPr>
            <a:r>
              <a:rPr lang="en-US" altLang="zh-CN" sz="2000" b="1" dirty="0" smtClean="0">
                <a:solidFill>
                  <a:schemeClr val="bg1"/>
                </a:solidFill>
                <a:latin typeface="华文中宋" pitchFamily="2" charset="-122"/>
                <a:ea typeface="华文中宋" pitchFamily="2" charset="-122"/>
                <a:cs typeface="+mj-cs"/>
              </a:rPr>
              <a:t>2015</a:t>
            </a:r>
            <a:r>
              <a:rPr lang="zh-CN" altLang="en-US" sz="2000" b="1" dirty="0" smtClean="0">
                <a:solidFill>
                  <a:schemeClr val="bg1"/>
                </a:solidFill>
                <a:latin typeface="华文中宋" pitchFamily="2" charset="-122"/>
                <a:ea typeface="华文中宋" pitchFamily="2" charset="-122"/>
                <a:cs typeface="+mj-cs"/>
              </a:rPr>
              <a:t>年</a:t>
            </a:r>
            <a:r>
              <a:rPr lang="en-US" altLang="zh-CN" sz="2000" b="1" dirty="0" smtClean="0">
                <a:solidFill>
                  <a:schemeClr val="bg1"/>
                </a:solidFill>
                <a:latin typeface="华文中宋" pitchFamily="2" charset="-122"/>
                <a:ea typeface="华文中宋" pitchFamily="2" charset="-122"/>
                <a:cs typeface="+mj-cs"/>
              </a:rPr>
              <a:t>12</a:t>
            </a:r>
            <a:r>
              <a:rPr lang="zh-CN" altLang="en-US" sz="2000" b="1" dirty="0" smtClean="0">
                <a:solidFill>
                  <a:schemeClr val="bg1"/>
                </a:solidFill>
                <a:latin typeface="华文中宋" pitchFamily="2" charset="-122"/>
                <a:ea typeface="华文中宋" pitchFamily="2" charset="-122"/>
                <a:cs typeface="+mj-cs"/>
              </a:rPr>
              <a:t>月</a:t>
            </a:r>
            <a:r>
              <a:rPr lang="en-US" altLang="zh-CN" sz="2000" b="1" dirty="0" smtClean="0">
                <a:solidFill>
                  <a:schemeClr val="bg1"/>
                </a:solidFill>
                <a:latin typeface="华文中宋" pitchFamily="2" charset="-122"/>
                <a:ea typeface="华文中宋" pitchFamily="2" charset="-122"/>
                <a:cs typeface="+mj-cs"/>
              </a:rPr>
              <a:t>14</a:t>
            </a:r>
            <a:r>
              <a:rPr lang="zh-CN" altLang="en-US" sz="2000" b="1" dirty="0" smtClean="0">
                <a:solidFill>
                  <a:schemeClr val="bg1"/>
                </a:solidFill>
                <a:latin typeface="华文中宋" pitchFamily="2" charset="-122"/>
                <a:ea typeface="华文中宋" pitchFamily="2" charset="-122"/>
                <a:cs typeface="+mj-cs"/>
              </a:rPr>
              <a:t>日</a:t>
            </a:r>
            <a:endParaRPr lang="zh-CN" altLang="en-US" sz="2000" b="1" dirty="0">
              <a:solidFill>
                <a:schemeClr val="bg1"/>
              </a:solidFill>
              <a:latin typeface="华文中宋" pitchFamily="2" charset="-122"/>
              <a:ea typeface="华文中宋" pitchFamily="2" charset="-122"/>
              <a:cs typeface="+mj-cs"/>
            </a:endParaRPr>
          </a:p>
        </p:txBody>
      </p:sp>
      <p:pic>
        <p:nvPicPr>
          <p:cNvPr id="10" name="Picture 4" descr="PPECLOGO-eff-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00612"/>
            <a:ext cx="9144032" cy="1857388"/>
          </a:xfrm>
          <a:prstGeom prst="rect">
            <a:avLst/>
          </a:prstGeom>
          <a:solidFill>
            <a:srgbClr val="002060"/>
          </a:solidFill>
          <a:extLst/>
        </p:spPr>
      </p:pic>
      <p:sp>
        <p:nvSpPr>
          <p:cNvPr id="11" name="TextBox 10"/>
          <p:cNvSpPr txBox="1"/>
          <p:nvPr/>
        </p:nvSpPr>
        <p:spPr>
          <a:xfrm>
            <a:off x="2699792" y="5229200"/>
            <a:ext cx="3960440" cy="400110"/>
          </a:xfrm>
          <a:prstGeom prst="rect">
            <a:avLst/>
          </a:prstGeom>
          <a:noFill/>
        </p:spPr>
        <p:txBody>
          <a:bodyPr wrap="square" rtlCol="0">
            <a:spAutoFit/>
          </a:bodyPr>
          <a:lstStyle/>
          <a:p>
            <a:pPr algn="ctr">
              <a:spcBef>
                <a:spcPct val="0"/>
              </a:spcBef>
            </a:pPr>
            <a:r>
              <a:rPr lang="zh-CN" altLang="en-US" sz="2000" b="1" dirty="0" smtClean="0">
                <a:solidFill>
                  <a:schemeClr val="bg1"/>
                </a:solidFill>
                <a:latin typeface="华文中宋" pitchFamily="2" charset="-122"/>
                <a:ea typeface="华文中宋" pitchFamily="2" charset="-122"/>
                <a:cs typeface="+mj-cs"/>
              </a:rPr>
              <a:t>北京市安全生产联合会   茹玉栋</a:t>
            </a:r>
            <a:endParaRPr lang="zh-CN" altLang="en-US" sz="2000" b="1" dirty="0">
              <a:solidFill>
                <a:schemeClr val="bg1"/>
              </a:solidFill>
              <a:latin typeface="华文中宋" pitchFamily="2" charset="-122"/>
              <a:ea typeface="华文中宋" pitchFamily="2" charset="-122"/>
              <a:cs typeface="+mj-cs"/>
            </a:endParaRPr>
          </a:p>
        </p:txBody>
      </p:sp>
      <p:sp>
        <p:nvSpPr>
          <p:cNvPr id="12" name="矩形 11"/>
          <p:cNvSpPr/>
          <p:nvPr/>
        </p:nvSpPr>
        <p:spPr>
          <a:xfrm>
            <a:off x="3635896" y="5733256"/>
            <a:ext cx="2143140" cy="369332"/>
          </a:xfrm>
          <a:prstGeom prst="rect">
            <a:avLst/>
          </a:prstGeom>
        </p:spPr>
        <p:txBody>
          <a:bodyPr wrap="square">
            <a:spAutoFit/>
          </a:bodyPr>
          <a:lstStyle/>
          <a:p>
            <a:pPr algn="ctr">
              <a:spcBef>
                <a:spcPct val="0"/>
              </a:spcBef>
            </a:pPr>
            <a:r>
              <a:rPr lang="en-US" altLang="zh-CN" b="1" dirty="0" smtClean="0">
                <a:solidFill>
                  <a:schemeClr val="bg1"/>
                </a:solidFill>
                <a:latin typeface="华文中宋" pitchFamily="2" charset="-122"/>
                <a:ea typeface="华文中宋" pitchFamily="2" charset="-122"/>
              </a:rPr>
              <a:t>2017</a:t>
            </a:r>
            <a:r>
              <a:rPr lang="zh-CN" altLang="en-US" b="1" dirty="0" smtClean="0">
                <a:solidFill>
                  <a:schemeClr val="bg1"/>
                </a:solidFill>
                <a:latin typeface="华文中宋" pitchFamily="2" charset="-122"/>
                <a:ea typeface="华文中宋" pitchFamily="2" charset="-122"/>
              </a:rPr>
              <a:t>年</a:t>
            </a:r>
            <a:r>
              <a:rPr lang="en-US" altLang="zh-CN" b="1" dirty="0" smtClean="0">
                <a:solidFill>
                  <a:schemeClr val="bg1"/>
                </a:solidFill>
                <a:latin typeface="华文中宋" pitchFamily="2" charset="-122"/>
                <a:ea typeface="华文中宋" pitchFamily="2" charset="-122"/>
              </a:rPr>
              <a:t>7</a:t>
            </a:r>
            <a:r>
              <a:rPr lang="zh-CN" altLang="en-US" b="1" dirty="0" smtClean="0">
                <a:solidFill>
                  <a:schemeClr val="bg1"/>
                </a:solidFill>
                <a:latin typeface="华文中宋" pitchFamily="2" charset="-122"/>
                <a:ea typeface="华文中宋" pitchFamily="2" charset="-122"/>
              </a:rPr>
              <a:t>月</a:t>
            </a:r>
            <a:r>
              <a:rPr lang="en-US" altLang="zh-CN" b="1" dirty="0" smtClean="0">
                <a:solidFill>
                  <a:schemeClr val="bg1"/>
                </a:solidFill>
                <a:latin typeface="华文中宋" pitchFamily="2" charset="-122"/>
                <a:ea typeface="华文中宋" pitchFamily="2" charset="-122"/>
              </a:rPr>
              <a:t>21</a:t>
            </a:r>
            <a:r>
              <a:rPr lang="zh-CN" altLang="en-US" b="1" dirty="0" smtClean="0">
                <a:solidFill>
                  <a:schemeClr val="bg1"/>
                </a:solidFill>
                <a:latin typeface="华文中宋" pitchFamily="2" charset="-122"/>
                <a:ea typeface="华文中宋" pitchFamily="2" charset="-122"/>
              </a:rPr>
              <a:t>日</a:t>
            </a:r>
            <a:endParaRPr lang="zh-CN" altLang="en-US" b="1" dirty="0">
              <a:solidFill>
                <a:schemeClr val="bg1"/>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873226"/>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6552" y="3429000"/>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0" name="圆角矩形 9"/>
          <p:cNvSpPr/>
          <p:nvPr/>
        </p:nvSpPr>
        <p:spPr>
          <a:xfrm>
            <a:off x="755576" y="1196752"/>
            <a:ext cx="676875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
        <p:nvSpPr>
          <p:cNvPr id="11" name="矩形 10"/>
          <p:cNvSpPr/>
          <p:nvPr/>
        </p:nvSpPr>
        <p:spPr>
          <a:xfrm>
            <a:off x="0" y="1874814"/>
            <a:ext cx="5868144" cy="4093428"/>
          </a:xfrm>
          <a:prstGeom prst="rect">
            <a:avLst/>
          </a:prstGeom>
        </p:spPr>
        <p:txBody>
          <a:bodyPr wrap="square">
            <a:spAutoFit/>
          </a:bodyPr>
          <a:lstStyle/>
          <a:p>
            <a:pPr algn="just"/>
            <a:r>
              <a:rPr lang="en-US" altLang="zh-CN" sz="2000" dirty="0" smtClean="0"/>
              <a:t>      </a:t>
            </a:r>
            <a:r>
              <a:rPr lang="en-US" altLang="zh-CN" sz="2000" dirty="0" smtClean="0"/>
              <a:t>  </a:t>
            </a:r>
            <a:r>
              <a:rPr lang="en-US" altLang="zh-CN" sz="2000" dirty="0" smtClean="0"/>
              <a:t>2017</a:t>
            </a:r>
            <a:r>
              <a:rPr lang="zh-CN" altLang="en-US" sz="2000" dirty="0" smtClean="0"/>
              <a:t>年</a:t>
            </a:r>
            <a:r>
              <a:rPr lang="en-US" altLang="zh-CN" sz="2000" dirty="0" smtClean="0"/>
              <a:t>3</a:t>
            </a:r>
            <a:r>
              <a:rPr lang="zh-CN" altLang="en-US" sz="2000" dirty="0"/>
              <a:t>月</a:t>
            </a:r>
            <a:r>
              <a:rPr lang="en-US" altLang="zh-CN" sz="2000" dirty="0"/>
              <a:t>6</a:t>
            </a:r>
            <a:r>
              <a:rPr lang="zh-CN" altLang="en-US" sz="2000" dirty="0"/>
              <a:t>日</a:t>
            </a:r>
            <a:r>
              <a:rPr lang="zh-CN" altLang="en-US" sz="2000" dirty="0" smtClean="0"/>
              <a:t>，市安全监管局局</a:t>
            </a:r>
            <a:r>
              <a:rPr lang="zh-CN" altLang="en-US" sz="2000" dirty="0"/>
              <a:t>应急处</a:t>
            </a:r>
            <a:r>
              <a:rPr lang="zh-CN" altLang="en-US" sz="2000" dirty="0" smtClean="0"/>
              <a:t>会同北京市安全生产</a:t>
            </a:r>
            <a:r>
              <a:rPr lang="zh-CN" altLang="en-US" sz="2000" dirty="0" smtClean="0"/>
              <a:t>联合会组织</a:t>
            </a:r>
            <a:r>
              <a:rPr lang="zh-CN" altLang="en-US" sz="2000" dirty="0"/>
              <a:t>召开</a:t>
            </a:r>
            <a:r>
              <a:rPr lang="zh-CN" altLang="en-US" sz="2000" dirty="0" smtClean="0"/>
              <a:t>了应急</a:t>
            </a:r>
            <a:r>
              <a:rPr lang="zh-CN" altLang="en-US" sz="2000" dirty="0"/>
              <a:t>管理工作座谈会</a:t>
            </a:r>
            <a:r>
              <a:rPr lang="zh-CN" altLang="en-US" sz="2000" dirty="0" smtClean="0"/>
              <a:t>。下一步工作要求：落实</a:t>
            </a:r>
            <a:r>
              <a:rPr lang="zh-CN" altLang="en-US" sz="2000" dirty="0"/>
              <a:t>市</a:t>
            </a:r>
            <a:r>
              <a:rPr lang="zh-CN" altLang="en-US" sz="2000" dirty="0" smtClean="0"/>
              <a:t>局“</a:t>
            </a:r>
            <a:r>
              <a:rPr lang="zh-CN" altLang="en-US" sz="2000" dirty="0"/>
              <a:t>补短板、强融合、细落实、促平衡”的</a:t>
            </a:r>
            <a:r>
              <a:rPr lang="en-US" altLang="zh-CN" sz="2000" dirty="0"/>
              <a:t>12</a:t>
            </a:r>
            <a:r>
              <a:rPr lang="zh-CN" altLang="en-US" sz="2000" dirty="0"/>
              <a:t>字方针</a:t>
            </a:r>
            <a:r>
              <a:rPr lang="zh-CN" altLang="en-US" sz="2000" dirty="0" smtClean="0"/>
              <a:t>，借助相关处室专业力量将应急管理贯穿全局各项重点工作之中，进一步改善工作方法，力争</a:t>
            </a:r>
            <a:r>
              <a:rPr lang="zh-CN" altLang="en-US" sz="2000" dirty="0"/>
              <a:t>实现有机融合</a:t>
            </a:r>
            <a:r>
              <a:rPr lang="zh-CN" altLang="en-US" sz="2000" dirty="0" smtClean="0"/>
              <a:t>；完善</a:t>
            </a:r>
            <a:r>
              <a:rPr lang="zh-CN" altLang="en-US" sz="2000" dirty="0"/>
              <a:t>应急管理示范创建标准，将工作思路由“验收”转变到“创建”上，加强创建过程管理和定期沟通</a:t>
            </a:r>
            <a:r>
              <a:rPr lang="zh-CN" altLang="en-US" sz="2000" dirty="0" smtClean="0"/>
              <a:t>交流；要</a:t>
            </a:r>
            <a:r>
              <a:rPr lang="zh-CN" altLang="en-US" sz="2000" dirty="0"/>
              <a:t>坚持“几年干好一件事”的工作理念，力争通过</a:t>
            </a:r>
            <a:r>
              <a:rPr lang="en-US" altLang="zh-CN" sz="2000" dirty="0"/>
              <a:t>3</a:t>
            </a:r>
            <a:r>
              <a:rPr lang="zh-CN" altLang="en-US" sz="2000" dirty="0"/>
              <a:t>年一个周期，形成应急管理示范创建系统工作体系，推荐一批典型企业、发现一些典型问题、提升一个管理水平，及时总结，科学展示，综合利用各种社会资源“放大”应急管理示范创建工作成果</a:t>
            </a:r>
            <a:r>
              <a:rPr lang="zh-CN" altLang="en-US" sz="2000" dirty="0" smtClean="0"/>
              <a:t>。</a:t>
            </a:r>
            <a:endParaRPr lang="zh-CN" altLang="en-US" sz="2000" dirty="0"/>
          </a:p>
        </p:txBody>
      </p:sp>
      <p:pic>
        <p:nvPicPr>
          <p:cNvPr id="9" name="图片 8" descr="IMG_3483.JPG"/>
          <p:cNvPicPr/>
          <p:nvPr/>
        </p:nvPicPr>
        <p:blipFill>
          <a:blip r:embed="rId4" cstate="print"/>
          <a:stretch>
            <a:fillRect/>
          </a:stretch>
        </p:blipFill>
        <p:spPr>
          <a:xfrm>
            <a:off x="5940152" y="1915849"/>
            <a:ext cx="3203848" cy="4011358"/>
          </a:xfrm>
          <a:prstGeom prst="rect">
            <a:avLst/>
          </a:prstGeo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7041" y="2054734"/>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9" name="圆角矩形 8"/>
          <p:cNvSpPr/>
          <p:nvPr/>
        </p:nvSpPr>
        <p:spPr>
          <a:xfrm>
            <a:off x="755576" y="1340768"/>
            <a:ext cx="3312368"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、主要</a:t>
            </a:r>
            <a:r>
              <a:rPr lang="zh-CN" altLang="zh-CN" sz="2400" b="1" dirty="0" smtClean="0"/>
              <a:t>问题</a:t>
            </a:r>
            <a:r>
              <a:rPr lang="zh-CN" altLang="en-US" sz="2400" dirty="0" smtClean="0"/>
              <a:t>和建议</a:t>
            </a:r>
            <a:endParaRPr lang="zh-CN" altLang="zh-CN" sz="2400" dirty="0"/>
          </a:p>
        </p:txBody>
      </p:sp>
      <p:sp>
        <p:nvSpPr>
          <p:cNvPr id="13" name="矩形 12"/>
          <p:cNvSpPr/>
          <p:nvPr/>
        </p:nvSpPr>
        <p:spPr>
          <a:xfrm>
            <a:off x="609032" y="2204864"/>
            <a:ext cx="7963495" cy="3046988"/>
          </a:xfrm>
          <a:prstGeom prst="rect">
            <a:avLst/>
          </a:prstGeom>
        </p:spPr>
        <p:txBody>
          <a:bodyPr wrap="square">
            <a:spAutoFit/>
          </a:bodyPr>
          <a:lstStyle/>
          <a:p>
            <a:r>
              <a:rPr lang="en-US" altLang="zh-CN" sz="2400" dirty="0" smtClean="0"/>
              <a:t>      </a:t>
            </a:r>
            <a:r>
              <a:rPr lang="en-US" altLang="zh-CN" sz="2400" dirty="0"/>
              <a:t> </a:t>
            </a:r>
            <a:r>
              <a:rPr lang="zh-CN" altLang="en-US" sz="2400" dirty="0" smtClean="0"/>
              <a:t>市安全监管局下发了</a:t>
            </a:r>
            <a:r>
              <a:rPr lang="en-US" altLang="zh-CN" sz="2400" dirty="0" smtClean="0"/>
              <a:t>《</a:t>
            </a:r>
            <a:r>
              <a:rPr lang="zh-CN" altLang="en-US" sz="2400" dirty="0" smtClean="0"/>
              <a:t>关于</a:t>
            </a:r>
            <a:r>
              <a:rPr lang="zh-CN" altLang="en-US" sz="2400" dirty="0"/>
              <a:t>开展</a:t>
            </a:r>
            <a:r>
              <a:rPr lang="en-US" altLang="zh-CN" sz="2400" dirty="0"/>
              <a:t>2017</a:t>
            </a:r>
            <a:r>
              <a:rPr lang="zh-CN" altLang="en-US" sz="2400" dirty="0"/>
              <a:t>年度安全生产应急管理示范试点工作的通知</a:t>
            </a:r>
            <a:r>
              <a:rPr lang="en-US" altLang="zh-CN" sz="2400" dirty="0"/>
              <a:t>》</a:t>
            </a:r>
            <a:r>
              <a:rPr lang="zh-CN" altLang="en-US" sz="2400" dirty="0"/>
              <a:t>（京安监通</a:t>
            </a:r>
            <a:r>
              <a:rPr lang="en-US" altLang="zh-CN" sz="2400" dirty="0"/>
              <a:t>〔2017〕68</a:t>
            </a:r>
            <a:r>
              <a:rPr lang="zh-CN" altLang="en-US" sz="2400" dirty="0"/>
              <a:t>号</a:t>
            </a:r>
            <a:r>
              <a:rPr lang="zh-CN" altLang="en-US" sz="2400" dirty="0" smtClean="0"/>
              <a:t>）</a:t>
            </a:r>
            <a:r>
              <a:rPr lang="zh-CN" altLang="en-US" sz="2400" dirty="0"/>
              <a:t>文</a:t>
            </a:r>
            <a:r>
              <a:rPr lang="zh-CN" altLang="en-US" sz="2400" dirty="0"/>
              <a:t>，继续推进我市应急管理示范创建活动，持续推动企业安全生产应急管理工作规范化、标准化、高效化，提升我市安全生产应急管理水平。明确</a:t>
            </a:r>
            <a:r>
              <a:rPr lang="zh-CN" altLang="en-US" sz="2400" dirty="0" smtClean="0"/>
              <a:t>了</a:t>
            </a:r>
            <a:r>
              <a:rPr lang="en-US" altLang="zh-CN" sz="2400" dirty="0" smtClean="0"/>
              <a:t>2017</a:t>
            </a:r>
            <a:r>
              <a:rPr lang="zh-CN" altLang="en-US" sz="2400" dirty="0" smtClean="0"/>
              <a:t>年以</a:t>
            </a:r>
            <a:r>
              <a:rPr lang="zh-CN" altLang="en-US" sz="2400" dirty="0"/>
              <a:t>工业企业有限空间为</a:t>
            </a:r>
            <a:r>
              <a:rPr lang="zh-CN" altLang="en-US" sz="2400" dirty="0" smtClean="0"/>
              <a:t>重点，</a:t>
            </a:r>
            <a:r>
              <a:rPr lang="zh-CN" altLang="en-US" sz="2400" dirty="0"/>
              <a:t>全面推进本市机械、冶金、轻纺、建材、烟草等行业的应急管理示范企业试点</a:t>
            </a:r>
            <a:r>
              <a:rPr lang="zh-CN" altLang="en-US" sz="2400" dirty="0" smtClean="0"/>
              <a:t>工作，按企业</a:t>
            </a:r>
            <a:r>
              <a:rPr lang="zh-CN" altLang="en-US" sz="2400" dirty="0"/>
              <a:t>自</a:t>
            </a:r>
            <a:r>
              <a:rPr lang="zh-CN" altLang="en-US" sz="2400" dirty="0" smtClean="0"/>
              <a:t>评、区</a:t>
            </a:r>
            <a:r>
              <a:rPr lang="zh-CN" altLang="en-US" sz="2400" dirty="0"/>
              <a:t>级</a:t>
            </a:r>
            <a:r>
              <a:rPr lang="zh-CN" altLang="en-US" sz="2400" dirty="0" smtClean="0"/>
              <a:t>推荐、遴选验收三个步骤进行，下面进行详细介绍：</a:t>
            </a:r>
            <a:endParaRPr lang="zh-CN" altLang="en-US" sz="2400" dirty="0"/>
          </a:p>
        </p:txBody>
      </p:sp>
      <p:sp>
        <p:nvSpPr>
          <p:cNvPr id="10" name="圆角矩形 9"/>
          <p:cNvSpPr/>
          <p:nvPr/>
        </p:nvSpPr>
        <p:spPr>
          <a:xfrm>
            <a:off x="755576" y="1340768"/>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72182"/>
            <a:ext cx="9144032" cy="785818"/>
          </a:xfrm>
          <a:prstGeom prst="rect">
            <a:avLst/>
          </a:prstGeom>
          <a:solidFill>
            <a:srgbClr val="002060"/>
          </a:solidFill>
          <a:extLst/>
        </p:spPr>
      </p:pic>
      <p:sp>
        <p:nvSpPr>
          <p:cNvPr id="19457" name="Rectangle 1"/>
          <p:cNvSpPr>
            <a:spLocks noChangeArrowheads="1"/>
          </p:cNvSpPr>
          <p:nvPr/>
        </p:nvSpPr>
        <p:spPr bwMode="auto">
          <a:xfrm>
            <a:off x="627536" y="2132856"/>
            <a:ext cx="78889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09575" fontAlgn="base">
              <a:spcBef>
                <a:spcPct val="0"/>
              </a:spcBef>
              <a:spcAft>
                <a:spcPct val="0"/>
              </a:spcAft>
            </a:pPr>
            <a:r>
              <a:rPr lang="zh-CN" altLang="en-US" sz="2400" dirty="0" smtClean="0">
                <a:latin typeface="+mn-ea"/>
                <a:cs typeface="Times New Roman" pitchFamily="18" charset="0"/>
              </a:rPr>
              <a:t> </a:t>
            </a:r>
            <a:r>
              <a:rPr lang="zh-CN" altLang="en-US" sz="2400" b="1" dirty="0" smtClean="0">
                <a:latin typeface="+mn-ea"/>
                <a:cs typeface="Times New Roman" pitchFamily="18" charset="0"/>
              </a:rPr>
              <a:t>一</a:t>
            </a:r>
            <a:r>
              <a:rPr lang="zh-CN" altLang="en-US" sz="2400" b="1" dirty="0">
                <a:latin typeface="+mn-ea"/>
                <a:cs typeface="Times New Roman" pitchFamily="18" charset="0"/>
              </a:rPr>
              <a:t>、企业自评（至</a:t>
            </a:r>
            <a:r>
              <a:rPr lang="en-US" altLang="zh-CN" sz="2400" b="1" dirty="0">
                <a:latin typeface="+mn-ea"/>
                <a:cs typeface="Times New Roman" pitchFamily="18" charset="0"/>
              </a:rPr>
              <a:t>8</a:t>
            </a:r>
            <a:r>
              <a:rPr lang="zh-CN" altLang="en-US" sz="2400" b="1" dirty="0">
                <a:latin typeface="+mn-ea"/>
                <a:cs typeface="Times New Roman" pitchFamily="18" charset="0"/>
              </a:rPr>
              <a:t>月底前）</a:t>
            </a:r>
          </a:p>
          <a:p>
            <a:pPr lvl="0" indent="409575" algn="just" fontAlgn="base">
              <a:spcBef>
                <a:spcPct val="0"/>
              </a:spcBef>
              <a:spcAft>
                <a:spcPct val="0"/>
              </a:spcAft>
            </a:pPr>
            <a:r>
              <a:rPr lang="zh-CN" altLang="en-US" sz="2400" dirty="0" smtClean="0">
                <a:latin typeface="+mn-ea"/>
                <a:cs typeface="Times New Roman" pitchFamily="18" charset="0"/>
              </a:rPr>
              <a:t>（一）企业建立安全生产应急管理示范创建工作小组，主要负责人任组长，明确安全生产应急管理示范创建工作具体牵头部门或人员，组织涉及到各个部门，对照</a:t>
            </a:r>
            <a:r>
              <a:rPr lang="en-US" altLang="zh-CN" sz="2400" dirty="0" smtClean="0">
                <a:latin typeface="+mn-ea"/>
                <a:cs typeface="Times New Roman" pitchFamily="18" charset="0"/>
              </a:rPr>
              <a:t>《</a:t>
            </a:r>
            <a:r>
              <a:rPr lang="zh-CN" altLang="en-US" sz="2400" dirty="0" smtClean="0">
                <a:latin typeface="+mn-ea"/>
                <a:cs typeface="Times New Roman" pitchFamily="18" charset="0"/>
              </a:rPr>
              <a:t>安全生产应急管理示范创建工作标准</a:t>
            </a:r>
            <a:r>
              <a:rPr lang="en-US" altLang="zh-CN" sz="2400" dirty="0" smtClean="0">
                <a:latin typeface="+mn-ea"/>
                <a:cs typeface="Times New Roman" pitchFamily="18" charset="0"/>
              </a:rPr>
              <a:t>》</a:t>
            </a:r>
            <a:r>
              <a:rPr lang="zh-CN" altLang="en-US" sz="2400" dirty="0" smtClean="0">
                <a:latin typeface="+mn-ea"/>
                <a:cs typeface="Times New Roman" pitchFamily="18" charset="0"/>
              </a:rPr>
              <a:t>，查找存在的问题、不足，以及工作亮点，从责任体系、机构建设、工作制度、救援队伍、应急物资、应急预案、应急培训、应急演练、事故报告、应急</a:t>
            </a:r>
            <a:r>
              <a:rPr lang="zh-CN" altLang="en-US" sz="2400" dirty="0">
                <a:latin typeface="+mn-ea"/>
                <a:cs typeface="Times New Roman" pitchFamily="18" charset="0"/>
              </a:rPr>
              <a:t>处置等方面提高、完善，持续改进，留存痕迹化过程记录。重点突出制定有限空间作业事故专项应急预案或现场处置方案，配备气体检测设备、通风设备</a:t>
            </a:r>
            <a:r>
              <a:rPr lang="zh-CN" altLang="en-US" sz="2400" dirty="0" smtClean="0">
                <a:latin typeface="+mn-ea"/>
                <a:cs typeface="Times New Roman" pitchFamily="18" charset="0"/>
              </a:rPr>
              <a:t>、</a:t>
            </a:r>
            <a:endParaRPr lang="zh-CN" altLang="en-US" sz="2400" dirty="0">
              <a:latin typeface="+mn-ea"/>
              <a:cs typeface="Times New Roman" pitchFamily="18" charset="0"/>
            </a:endParaRPr>
          </a:p>
        </p:txBody>
      </p:sp>
      <p:sp>
        <p:nvSpPr>
          <p:cNvPr id="10" name="圆角矩形 9"/>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786" y="2516399"/>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矩形 12"/>
          <p:cNvSpPr/>
          <p:nvPr/>
        </p:nvSpPr>
        <p:spPr>
          <a:xfrm>
            <a:off x="566330" y="2276872"/>
            <a:ext cx="7776864" cy="3046988"/>
          </a:xfrm>
          <a:prstGeom prst="rect">
            <a:avLst/>
          </a:prstGeom>
        </p:spPr>
        <p:txBody>
          <a:bodyPr wrap="square">
            <a:spAutoFit/>
          </a:bodyPr>
          <a:lstStyle/>
          <a:p>
            <a:pPr algn="just"/>
            <a:r>
              <a:rPr lang="zh-CN" altLang="en-US" sz="2400" dirty="0">
                <a:latin typeface="+mn-ea"/>
                <a:cs typeface="Times New Roman" pitchFamily="18" charset="0"/>
              </a:rPr>
              <a:t>呼吸防护用品、安全绳等应急救援装备，定期培训，进行应急演练，提高应急处置</a:t>
            </a:r>
            <a:r>
              <a:rPr lang="zh-CN" altLang="en-US" sz="2400" dirty="0" smtClean="0">
                <a:latin typeface="+mn-ea"/>
                <a:cs typeface="Times New Roman" pitchFamily="18" charset="0"/>
              </a:rPr>
              <a:t>能力。</a:t>
            </a:r>
            <a:endParaRPr lang="en-US" altLang="zh-CN" sz="2400" dirty="0" smtClean="0">
              <a:latin typeface="+mn-ea"/>
              <a:cs typeface="Times New Roman" pitchFamily="18" charset="0"/>
            </a:endParaRPr>
          </a:p>
          <a:p>
            <a:pPr algn="just"/>
            <a:endParaRPr lang="en-US" altLang="zh-CN" sz="2400" dirty="0" smtClean="0">
              <a:latin typeface="+mn-ea"/>
              <a:cs typeface="Times New Roman" pitchFamily="18" charset="0"/>
            </a:endParaRPr>
          </a:p>
          <a:p>
            <a:pPr algn="just"/>
            <a:r>
              <a:rPr lang="zh-CN" altLang="en-US" sz="2400" dirty="0" smtClean="0"/>
              <a:t>      （</a:t>
            </a:r>
            <a:r>
              <a:rPr lang="zh-CN" altLang="en-US" sz="2400" dirty="0"/>
              <a:t>二）技术指导（</a:t>
            </a:r>
            <a:r>
              <a:rPr lang="en-US" altLang="zh-CN" sz="2400" dirty="0"/>
              <a:t>7</a:t>
            </a:r>
            <a:r>
              <a:rPr lang="zh-CN" altLang="en-US" sz="2400" dirty="0"/>
              <a:t>月下旬</a:t>
            </a:r>
            <a:r>
              <a:rPr lang="en-US" altLang="zh-CN" sz="2400" dirty="0"/>
              <a:t>-8</a:t>
            </a:r>
            <a:r>
              <a:rPr lang="zh-CN" altLang="en-US" sz="2400" dirty="0"/>
              <a:t>月下旬）：在自评阶段，市安全生产联合会联系各区安全监管局，采取片区集中研究、重点企业“一对一”帮扶等方式，组织专家为企业提供专业</a:t>
            </a:r>
            <a:r>
              <a:rPr lang="zh-CN" altLang="en-US" sz="2400" dirty="0" smtClean="0"/>
              <a:t>服务和技术支持。</a:t>
            </a:r>
            <a:endParaRPr lang="zh-CN" altLang="en-US" sz="2400" dirty="0"/>
          </a:p>
          <a:p>
            <a:endParaRPr lang="zh-CN" altLang="en-US" sz="2400" dirty="0"/>
          </a:p>
        </p:txBody>
      </p:sp>
      <p:sp>
        <p:nvSpPr>
          <p:cNvPr id="10" name="圆角矩形 9"/>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矩形 12"/>
          <p:cNvSpPr/>
          <p:nvPr/>
        </p:nvSpPr>
        <p:spPr>
          <a:xfrm>
            <a:off x="323528" y="2564904"/>
            <a:ext cx="8496944" cy="2308324"/>
          </a:xfrm>
          <a:prstGeom prst="rect">
            <a:avLst/>
          </a:prstGeom>
        </p:spPr>
        <p:txBody>
          <a:bodyPr wrap="square">
            <a:spAutoFit/>
          </a:bodyPr>
          <a:lstStyle/>
          <a:p>
            <a:pPr algn="just">
              <a:lnSpc>
                <a:spcPct val="120000"/>
              </a:lnSpc>
              <a:defRPr/>
            </a:pPr>
            <a:r>
              <a:rPr lang="zh-CN" altLang="en-US" sz="2400" dirty="0" smtClean="0">
                <a:latin typeface="+mn-ea"/>
              </a:rPr>
              <a:t>    涉</a:t>
            </a:r>
            <a:r>
              <a:rPr lang="zh-CN" altLang="en-US" sz="2400" dirty="0">
                <a:latin typeface="+mn-ea"/>
              </a:rPr>
              <a:t>限空间作业企业比较多的区如顺义、房山、开发区等，需要区局提前联系会议室和企业，拟定时间安排，市安全生产合会组织专家，集中为所属区域内企业提供咨询和技术指导，就示范创建中具体问题面对面沟通交流，答疑解惑，也为培养一批安全生产应急管理人员队伍打下良好基础。</a:t>
            </a:r>
            <a:endParaRPr lang="en-US" altLang="zh-CN" sz="2400" dirty="0">
              <a:latin typeface="+mn-ea"/>
            </a:endParaRPr>
          </a:p>
        </p:txBody>
      </p:sp>
      <p:sp>
        <p:nvSpPr>
          <p:cNvPr id="15" name="圆角矩形 14"/>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矩形 12"/>
          <p:cNvSpPr/>
          <p:nvPr/>
        </p:nvSpPr>
        <p:spPr>
          <a:xfrm>
            <a:off x="482633" y="2041431"/>
            <a:ext cx="8178702" cy="4045595"/>
          </a:xfrm>
          <a:prstGeom prst="rect">
            <a:avLst/>
          </a:prstGeom>
        </p:spPr>
        <p:txBody>
          <a:bodyPr wrap="square">
            <a:spAutoFit/>
          </a:bodyPr>
          <a:lstStyle/>
          <a:p>
            <a:pPr algn="just">
              <a:lnSpc>
                <a:spcPct val="120000"/>
              </a:lnSpc>
            </a:pPr>
            <a:r>
              <a:rPr lang="zh-CN" altLang="en-US" sz="2400" dirty="0" smtClean="0"/>
              <a:t>      （</a:t>
            </a:r>
            <a:r>
              <a:rPr lang="zh-CN" altLang="en-US" sz="2400" dirty="0"/>
              <a:t>三）自评打分</a:t>
            </a:r>
          </a:p>
          <a:p>
            <a:pPr algn="just">
              <a:lnSpc>
                <a:spcPct val="120000"/>
              </a:lnSpc>
            </a:pPr>
            <a:r>
              <a:rPr lang="zh-CN" altLang="en-US" sz="2400" dirty="0"/>
              <a:t>  </a:t>
            </a:r>
            <a:r>
              <a:rPr lang="zh-CN" altLang="en-US" sz="2400" dirty="0" smtClean="0"/>
              <a:t>      </a:t>
            </a:r>
            <a:r>
              <a:rPr lang="zh-CN" altLang="en-US" sz="2400" dirty="0"/>
              <a:t>对照</a:t>
            </a:r>
            <a:r>
              <a:rPr lang="en-US" altLang="zh-CN" sz="2400" dirty="0"/>
              <a:t>《</a:t>
            </a:r>
            <a:r>
              <a:rPr lang="zh-CN" altLang="en-US" sz="2400" dirty="0"/>
              <a:t>安全生产应急管理示范验收工作标准</a:t>
            </a:r>
            <a:r>
              <a:rPr lang="en-US" altLang="zh-CN" sz="2400" dirty="0"/>
              <a:t>》</a:t>
            </a:r>
            <a:r>
              <a:rPr lang="zh-CN" altLang="en-US" sz="2400" dirty="0"/>
              <a:t>，企业对安全生产应急管理工作进行自我评价</a:t>
            </a:r>
            <a:r>
              <a:rPr lang="zh-CN" altLang="en-US" sz="2400" dirty="0" smtClean="0"/>
              <a:t>。</a:t>
            </a:r>
            <a:endParaRPr lang="en-US" altLang="zh-CN" sz="2400" dirty="0" smtClean="0"/>
          </a:p>
          <a:p>
            <a:pPr algn="just">
              <a:lnSpc>
                <a:spcPct val="120000"/>
              </a:lnSpc>
            </a:pPr>
            <a:r>
              <a:rPr lang="zh-CN" altLang="en-US" sz="2400" dirty="0" smtClean="0">
                <a:latin typeface="+mn-ea"/>
              </a:rPr>
              <a:t>   （</a:t>
            </a:r>
            <a:r>
              <a:rPr lang="zh-CN" altLang="en-US" sz="2400" dirty="0">
                <a:latin typeface="+mn-ea"/>
              </a:rPr>
              <a:t>四）申报表填写</a:t>
            </a:r>
            <a:endParaRPr lang="en-US" altLang="zh-CN" sz="2400" dirty="0">
              <a:latin typeface="+mn-ea"/>
            </a:endParaRPr>
          </a:p>
          <a:p>
            <a:pPr algn="just">
              <a:lnSpc>
                <a:spcPct val="120000"/>
              </a:lnSpc>
            </a:pPr>
            <a:r>
              <a:rPr lang="zh-CN" altLang="en-US" sz="2400" dirty="0">
                <a:latin typeface="+mn-ea"/>
              </a:rPr>
              <a:t>    自评分达到</a:t>
            </a:r>
            <a:r>
              <a:rPr lang="en-US" altLang="zh-CN" sz="2400" dirty="0">
                <a:latin typeface="+mn-ea"/>
              </a:rPr>
              <a:t>80</a:t>
            </a:r>
            <a:r>
              <a:rPr lang="zh-CN" altLang="en-US" sz="2400" dirty="0">
                <a:latin typeface="+mn-ea"/>
              </a:rPr>
              <a:t>分的企业，填写申报表，一式两份，包括：企业基本情况，涉及的有限空间类型，有限空间安全应急管理情况，在责任体系、机构建设、工作制度、救援队伍、应急物资、应急预案、应急培训、应急演练、事故报告、应急处置等方面进行示范创建的情况简介，给出自评结论</a:t>
            </a:r>
            <a:r>
              <a:rPr lang="zh-CN" altLang="en-US" sz="2400" dirty="0" smtClean="0">
                <a:latin typeface="+mn-ea"/>
              </a:rPr>
              <a:t>。</a:t>
            </a:r>
            <a:endParaRPr lang="zh-CN" altLang="en-US" sz="2400" dirty="0"/>
          </a:p>
        </p:txBody>
      </p:sp>
      <p:sp>
        <p:nvSpPr>
          <p:cNvPr id="10" name="圆角矩形 9"/>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5" name="内容占位符 5" descr="联合会 logo.jpg"/>
          <p:cNvPicPr>
            <a:picLocks noChangeAspect="1"/>
          </p:cNvPicPr>
          <p:nvPr/>
        </p:nvPicPr>
        <p:blipFill>
          <a:blip r:embed="rId2" cstate="print"/>
          <a:stretch>
            <a:fillRect/>
          </a:stretch>
        </p:blipFill>
        <p:spPr>
          <a:xfrm>
            <a:off x="2571736" y="285728"/>
            <a:ext cx="714380" cy="713381"/>
          </a:xfrm>
          <a:prstGeom prst="rect">
            <a:avLst/>
          </a:prstGeom>
        </p:spPr>
      </p:pic>
      <p:pic>
        <p:nvPicPr>
          <p:cNvPr id="1026" name="Picture 2" descr="C:\Users\ru\Desktop\QQ截图20170719215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93" y="1988840"/>
            <a:ext cx="8820472" cy="371403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851920" y="5702874"/>
            <a:ext cx="877163" cy="369332"/>
          </a:xfrm>
          <a:prstGeom prst="rect">
            <a:avLst/>
          </a:prstGeom>
        </p:spPr>
        <p:txBody>
          <a:bodyPr wrap="none">
            <a:spAutoFit/>
          </a:bodyPr>
          <a:lstStyle/>
          <a:p>
            <a:r>
              <a:rPr lang="zh-CN" altLang="en-US" dirty="0">
                <a:latin typeface="+mn-ea"/>
              </a:rPr>
              <a:t>申报表</a:t>
            </a:r>
            <a:endParaRPr lang="zh-CN" altLang="en-US" dirty="0"/>
          </a:p>
        </p:txBody>
      </p:sp>
      <p:sp>
        <p:nvSpPr>
          <p:cNvPr id="8" name="圆角矩形 7"/>
          <p:cNvSpPr/>
          <p:nvPr/>
        </p:nvSpPr>
        <p:spPr>
          <a:xfrm>
            <a:off x="556165" y="1122533"/>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cxnSp>
        <p:nvCxnSpPr>
          <p:cNvPr id="9" name="直接连接符 8"/>
          <p:cNvCxnSpPr/>
          <p:nvPr/>
        </p:nvCxnSpPr>
        <p:spPr>
          <a:xfrm>
            <a:off x="357158" y="1772816"/>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 name="Picture 4" descr="PPECLOGO-eff-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Tree>
    <p:extLst>
      <p:ext uri="{BB962C8B-B14F-4D97-AF65-F5344CB8AC3E}">
        <p14:creationId xmlns:p14="http://schemas.microsoft.com/office/powerpoint/2010/main" val="3534382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5" name="内容占位符 5" descr="联合会 logo.jpg"/>
          <p:cNvPicPr>
            <a:picLocks noChangeAspect="1"/>
          </p:cNvPicPr>
          <p:nvPr/>
        </p:nvPicPr>
        <p:blipFill>
          <a:blip r:embed="rId2" cstate="print"/>
          <a:stretch>
            <a:fillRect/>
          </a:stretch>
        </p:blipFill>
        <p:spPr>
          <a:xfrm>
            <a:off x="2571736" y="285728"/>
            <a:ext cx="714380" cy="713381"/>
          </a:xfrm>
          <a:prstGeom prst="rect">
            <a:avLst/>
          </a:prstGeom>
        </p:spPr>
      </p:pic>
      <p:sp>
        <p:nvSpPr>
          <p:cNvPr id="6" name="矩形 5"/>
          <p:cNvSpPr/>
          <p:nvPr/>
        </p:nvSpPr>
        <p:spPr>
          <a:xfrm>
            <a:off x="3851919" y="5702837"/>
            <a:ext cx="1569660" cy="369332"/>
          </a:xfrm>
          <a:prstGeom prst="rect">
            <a:avLst/>
          </a:prstGeom>
        </p:spPr>
        <p:txBody>
          <a:bodyPr wrap="none">
            <a:spAutoFit/>
          </a:bodyPr>
          <a:lstStyle/>
          <a:p>
            <a:r>
              <a:rPr lang="zh-CN" altLang="en-US" dirty="0" smtClean="0">
                <a:latin typeface="+mn-ea"/>
              </a:rPr>
              <a:t>创建工作标准</a:t>
            </a:r>
            <a:endParaRPr lang="zh-CN" altLang="en-US" dirty="0"/>
          </a:p>
        </p:txBody>
      </p:sp>
      <p:sp>
        <p:nvSpPr>
          <p:cNvPr id="8" name="圆角矩形 7"/>
          <p:cNvSpPr/>
          <p:nvPr/>
        </p:nvSpPr>
        <p:spPr>
          <a:xfrm>
            <a:off x="556165" y="1122533"/>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cxnSp>
        <p:nvCxnSpPr>
          <p:cNvPr id="9" name="直接连接符 8"/>
          <p:cNvCxnSpPr/>
          <p:nvPr/>
        </p:nvCxnSpPr>
        <p:spPr>
          <a:xfrm>
            <a:off x="357158" y="1772816"/>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pic>
        <p:nvPicPr>
          <p:cNvPr id="2050" name="Picture 2" descr="C:\Users\ru\Desktop\QQ截图201707192207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16832"/>
            <a:ext cx="7488831" cy="3786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81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5" name="内容占位符 5" descr="联合会 logo.jpg"/>
          <p:cNvPicPr>
            <a:picLocks noChangeAspect="1"/>
          </p:cNvPicPr>
          <p:nvPr/>
        </p:nvPicPr>
        <p:blipFill>
          <a:blip r:embed="rId2" cstate="print"/>
          <a:stretch>
            <a:fillRect/>
          </a:stretch>
        </p:blipFill>
        <p:spPr>
          <a:xfrm>
            <a:off x="2571736" y="285728"/>
            <a:ext cx="714380" cy="713381"/>
          </a:xfrm>
          <a:prstGeom prst="rect">
            <a:avLst/>
          </a:prstGeom>
        </p:spPr>
      </p:pic>
      <p:sp>
        <p:nvSpPr>
          <p:cNvPr id="6" name="矩形 5"/>
          <p:cNvSpPr/>
          <p:nvPr/>
        </p:nvSpPr>
        <p:spPr>
          <a:xfrm>
            <a:off x="3787170" y="5725415"/>
            <a:ext cx="1569660" cy="369332"/>
          </a:xfrm>
          <a:prstGeom prst="rect">
            <a:avLst/>
          </a:prstGeom>
        </p:spPr>
        <p:txBody>
          <a:bodyPr wrap="none">
            <a:spAutoFit/>
          </a:bodyPr>
          <a:lstStyle/>
          <a:p>
            <a:r>
              <a:rPr lang="zh-CN" altLang="en-US" dirty="0" smtClean="0">
                <a:latin typeface="+mn-ea"/>
              </a:rPr>
              <a:t>验收工作标准</a:t>
            </a:r>
            <a:endParaRPr lang="zh-CN" altLang="en-US" dirty="0"/>
          </a:p>
        </p:txBody>
      </p:sp>
      <p:sp>
        <p:nvSpPr>
          <p:cNvPr id="8" name="圆角矩形 7"/>
          <p:cNvSpPr/>
          <p:nvPr/>
        </p:nvSpPr>
        <p:spPr>
          <a:xfrm>
            <a:off x="556165" y="1122533"/>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cxnSp>
        <p:nvCxnSpPr>
          <p:cNvPr id="9" name="直接连接符 8"/>
          <p:cNvCxnSpPr/>
          <p:nvPr/>
        </p:nvCxnSpPr>
        <p:spPr>
          <a:xfrm>
            <a:off x="357158" y="1772816"/>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0"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pic>
        <p:nvPicPr>
          <p:cNvPr id="3074" name="Picture 2" descr="C:\Users\ru\Desktop\QQ截图201707192209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25" y="1835610"/>
            <a:ext cx="7905750" cy="396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80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矩形 12"/>
          <p:cNvSpPr/>
          <p:nvPr/>
        </p:nvSpPr>
        <p:spPr>
          <a:xfrm>
            <a:off x="684423" y="2060848"/>
            <a:ext cx="7560840" cy="4154984"/>
          </a:xfrm>
          <a:prstGeom prst="rect">
            <a:avLst/>
          </a:prstGeom>
        </p:spPr>
        <p:txBody>
          <a:bodyPr wrap="square">
            <a:spAutoFit/>
          </a:bodyPr>
          <a:lstStyle/>
          <a:p>
            <a:pPr algn="just"/>
            <a:r>
              <a:rPr lang="zh-CN" altLang="en-US" sz="2400" dirty="0" smtClean="0"/>
              <a:t>    （</a:t>
            </a:r>
            <a:r>
              <a:rPr lang="zh-CN" altLang="en-US" sz="2400" dirty="0"/>
              <a:t>五）上报区局材料（</a:t>
            </a:r>
            <a:r>
              <a:rPr lang="en-US" altLang="zh-CN" sz="2400" dirty="0"/>
              <a:t>9</a:t>
            </a:r>
            <a:r>
              <a:rPr lang="zh-CN" altLang="en-US" sz="2400" dirty="0"/>
              <a:t>月初）</a:t>
            </a:r>
          </a:p>
          <a:p>
            <a:pPr algn="just"/>
            <a:r>
              <a:rPr lang="zh-CN" altLang="en-US" sz="2400" dirty="0"/>
              <a:t>  </a:t>
            </a:r>
            <a:r>
              <a:rPr lang="zh-CN" altLang="en-US" sz="2400" dirty="0" smtClean="0"/>
              <a:t>    </a:t>
            </a:r>
            <a:r>
              <a:rPr lang="zh-CN" altLang="en-US" sz="2400" dirty="0"/>
              <a:t>材料装袋或装盒，写上单位名称和文件目录。</a:t>
            </a:r>
          </a:p>
          <a:p>
            <a:pPr algn="just"/>
            <a:r>
              <a:rPr lang="zh-CN" altLang="en-US" sz="2400" dirty="0"/>
              <a:t>  （</a:t>
            </a:r>
            <a:r>
              <a:rPr lang="en-US" altLang="zh-CN" sz="2400" dirty="0"/>
              <a:t>1</a:t>
            </a:r>
            <a:r>
              <a:rPr lang="zh-CN" altLang="en-US" sz="2400" dirty="0"/>
              <a:t>）申报表：自评结论部分盖企业公章，一式两份</a:t>
            </a:r>
          </a:p>
          <a:p>
            <a:pPr algn="just"/>
            <a:r>
              <a:rPr lang="zh-CN" altLang="en-US" sz="2400" dirty="0"/>
              <a:t>  （</a:t>
            </a:r>
            <a:r>
              <a:rPr lang="en-US" altLang="zh-CN" sz="2400" dirty="0"/>
              <a:t>2</a:t>
            </a:r>
            <a:r>
              <a:rPr lang="zh-CN" altLang="en-US" sz="2400" dirty="0"/>
              <a:t>）应急管理文件及资料的复印件：加盖企业公章</a:t>
            </a:r>
            <a:r>
              <a:rPr lang="en-US" altLang="zh-CN" sz="2400" dirty="0"/>
              <a:t>,</a:t>
            </a:r>
            <a:r>
              <a:rPr lang="zh-CN" altLang="en-US" sz="2400" dirty="0"/>
              <a:t>按类编页码，与目录对应</a:t>
            </a:r>
          </a:p>
          <a:p>
            <a:pPr algn="just"/>
            <a:r>
              <a:rPr lang="zh-CN" altLang="en-US" sz="2400" dirty="0"/>
              <a:t>  </a:t>
            </a:r>
            <a:r>
              <a:rPr lang="zh-CN" altLang="en-US" sz="2400" dirty="0" smtClean="0"/>
              <a:t>   </a:t>
            </a:r>
            <a:r>
              <a:rPr lang="en-US" altLang="zh-CN" sz="2400" dirty="0"/>
              <a:t>1</a:t>
            </a:r>
            <a:r>
              <a:rPr lang="zh-CN" altLang="en-US" sz="2400" dirty="0"/>
              <a:t>、明确安全生产应急管理第一责任人及其职责的文件</a:t>
            </a:r>
          </a:p>
          <a:p>
            <a:pPr algn="just"/>
            <a:r>
              <a:rPr lang="zh-CN" altLang="en-US" sz="2400" dirty="0"/>
              <a:t>  </a:t>
            </a:r>
            <a:r>
              <a:rPr lang="zh-CN" altLang="en-US" sz="2400" dirty="0" smtClean="0"/>
              <a:t>  </a:t>
            </a:r>
            <a:r>
              <a:rPr lang="en-US" altLang="zh-CN" sz="2400" dirty="0"/>
              <a:t>2</a:t>
            </a:r>
            <a:r>
              <a:rPr lang="zh-CN" altLang="en-US" sz="2400" dirty="0"/>
              <a:t>、各级人员安全生产应急管理责任制文件</a:t>
            </a:r>
          </a:p>
          <a:p>
            <a:pPr algn="just"/>
            <a:r>
              <a:rPr lang="zh-CN" altLang="en-US" sz="2400" dirty="0"/>
              <a:t>   </a:t>
            </a:r>
            <a:r>
              <a:rPr lang="zh-CN" altLang="en-US" sz="2400" dirty="0" smtClean="0"/>
              <a:t> </a:t>
            </a:r>
            <a:r>
              <a:rPr lang="en-US" altLang="zh-CN" sz="2400" dirty="0" smtClean="0"/>
              <a:t>3</a:t>
            </a:r>
            <a:r>
              <a:rPr lang="zh-CN" altLang="en-US" sz="2400" dirty="0"/>
              <a:t>、安全生产应急管理机构设立的文件</a:t>
            </a:r>
          </a:p>
          <a:p>
            <a:pPr algn="just"/>
            <a:r>
              <a:rPr lang="zh-CN" altLang="en-US" sz="2400" dirty="0"/>
              <a:t>   </a:t>
            </a:r>
            <a:r>
              <a:rPr lang="zh-CN" altLang="en-US" sz="2400" dirty="0" smtClean="0"/>
              <a:t> </a:t>
            </a:r>
            <a:r>
              <a:rPr lang="en-US" altLang="zh-CN" sz="2400" dirty="0" smtClean="0"/>
              <a:t>4</a:t>
            </a:r>
            <a:r>
              <a:rPr lang="zh-CN" altLang="en-US" sz="2400" dirty="0"/>
              <a:t>、安全生产应急管理人员任命的文件</a:t>
            </a:r>
          </a:p>
          <a:p>
            <a:endParaRPr lang="zh-CN" altLang="zh-CN" sz="2400" dirty="0"/>
          </a:p>
        </p:txBody>
      </p:sp>
      <p:sp>
        <p:nvSpPr>
          <p:cNvPr id="12" name="圆角矩形 11"/>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a:stCxn id="17" idx="0"/>
            <a:endCxn id="19" idx="4"/>
          </p:cNvCxnSpPr>
          <p:nvPr/>
        </p:nvCxnSpPr>
        <p:spPr>
          <a:xfrm flipH="1">
            <a:off x="3412381" y="2203229"/>
            <a:ext cx="17405" cy="3552119"/>
          </a:xfrm>
          <a:prstGeom prst="line">
            <a:avLst/>
          </a:prstGeom>
          <a:solidFill>
            <a:srgbClr val="092E4D"/>
          </a:solidFill>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椭圆 2"/>
          <p:cNvSpPr/>
          <p:nvPr/>
        </p:nvSpPr>
        <p:spPr>
          <a:xfrm>
            <a:off x="3326598" y="2203229"/>
            <a:ext cx="206375" cy="206375"/>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19" name="椭圆 18"/>
          <p:cNvSpPr/>
          <p:nvPr/>
        </p:nvSpPr>
        <p:spPr>
          <a:xfrm>
            <a:off x="3308399" y="5547386"/>
            <a:ext cx="207963" cy="207962"/>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cxnSp>
        <p:nvCxnSpPr>
          <p:cNvPr id="27" name="直接连接符 26"/>
          <p:cNvCxnSpPr/>
          <p:nvPr/>
        </p:nvCxnSpPr>
        <p:spPr>
          <a:xfrm>
            <a:off x="0" y="71438"/>
            <a:ext cx="9144000" cy="15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3356768" y="3429794"/>
            <a:ext cx="6858000" cy="1587"/>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57158" y="1772816"/>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31" name="内容占位符 5" descr="联合会 logo.jpg"/>
          <p:cNvPicPr>
            <a:picLocks noChangeAspect="1"/>
          </p:cNvPicPr>
          <p:nvPr/>
        </p:nvPicPr>
        <p:blipFill>
          <a:blip r:embed="rId2" cstate="print"/>
          <a:stretch>
            <a:fillRect/>
          </a:stretch>
        </p:blipFill>
        <p:spPr>
          <a:xfrm>
            <a:off x="2571736" y="285728"/>
            <a:ext cx="714380" cy="713381"/>
          </a:xfrm>
          <a:prstGeom prst="rect">
            <a:avLst/>
          </a:prstGeom>
        </p:spPr>
      </p:pic>
      <p:sp>
        <p:nvSpPr>
          <p:cNvPr id="33" name="椭圆 32"/>
          <p:cNvSpPr/>
          <p:nvPr/>
        </p:nvSpPr>
        <p:spPr>
          <a:xfrm>
            <a:off x="3346925" y="4492850"/>
            <a:ext cx="207963" cy="207962"/>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39" name="泪滴形 38"/>
          <p:cNvSpPr/>
          <p:nvPr/>
        </p:nvSpPr>
        <p:spPr>
          <a:xfrm rot="2700000">
            <a:off x="2193018" y="5162340"/>
            <a:ext cx="757429" cy="770091"/>
          </a:xfrm>
          <a:prstGeom prst="teardrop">
            <a:avLst/>
          </a:prstGeom>
          <a:solidFill>
            <a:schemeClr val="accent1">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四</a:t>
            </a:r>
            <a:endParaRPr lang="zh-CN" altLang="en-US" dirty="0"/>
          </a:p>
        </p:txBody>
      </p:sp>
      <p:sp>
        <p:nvSpPr>
          <p:cNvPr id="40" name="泪滴形 39"/>
          <p:cNvSpPr/>
          <p:nvPr/>
        </p:nvSpPr>
        <p:spPr>
          <a:xfrm rot="2700000">
            <a:off x="2213067" y="3045542"/>
            <a:ext cx="757429" cy="770091"/>
          </a:xfrm>
          <a:prstGeom prst="teardrop">
            <a:avLst/>
          </a:prstGeom>
          <a:solidFill>
            <a:schemeClr val="accent1">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smtClean="0"/>
              <a:t>二</a:t>
            </a:r>
            <a:endParaRPr lang="zh-CN" altLang="en-US" dirty="0"/>
          </a:p>
        </p:txBody>
      </p:sp>
      <p:sp>
        <p:nvSpPr>
          <p:cNvPr id="41" name="泪滴形 40"/>
          <p:cNvSpPr/>
          <p:nvPr/>
        </p:nvSpPr>
        <p:spPr>
          <a:xfrm rot="2700000">
            <a:off x="2213067" y="2007908"/>
            <a:ext cx="757429" cy="770091"/>
          </a:xfrm>
          <a:prstGeom prst="teardrop">
            <a:avLst/>
          </a:prstGeom>
          <a:solidFill>
            <a:schemeClr val="accent1">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smtClean="0"/>
              <a:t>一</a:t>
            </a:r>
            <a:endParaRPr lang="zh-CN" altLang="en-US" dirty="0"/>
          </a:p>
        </p:txBody>
      </p:sp>
      <p:sp>
        <p:nvSpPr>
          <p:cNvPr id="47" name="圆角矩形 46"/>
          <p:cNvSpPr/>
          <p:nvPr/>
        </p:nvSpPr>
        <p:spPr>
          <a:xfrm>
            <a:off x="3758658" y="2933014"/>
            <a:ext cx="4320480" cy="799305"/>
          </a:xfrm>
          <a:prstGeom prst="roundRect">
            <a:avLst/>
          </a:prstGeom>
          <a:solidFill>
            <a:schemeClr val="accent1"/>
          </a:solidFill>
          <a:ln>
            <a:noFill/>
          </a:ln>
          <a:scene3d>
            <a:camera prst="orthographicFront"/>
            <a:lightRig rig="threePt" dir="t"/>
          </a:scene3d>
          <a:sp3d>
            <a:bevelT prst="angle"/>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t>二</a:t>
            </a:r>
            <a:r>
              <a:rPr lang="zh-CN" altLang="zh-CN" sz="2000" dirty="0" smtClean="0"/>
              <a:t>、</a:t>
            </a:r>
            <a:r>
              <a:rPr lang="zh-CN" altLang="zh-CN" sz="2000" dirty="0" smtClean="0"/>
              <a:t>应急</a:t>
            </a:r>
            <a:r>
              <a:rPr lang="zh-CN" altLang="zh-CN" sz="2000" dirty="0" smtClean="0"/>
              <a:t>管理</a:t>
            </a:r>
            <a:r>
              <a:rPr lang="zh-CN" altLang="en-US" sz="2000" dirty="0" smtClean="0"/>
              <a:t>试点工作目的和</a:t>
            </a:r>
            <a:r>
              <a:rPr lang="zh-CN" altLang="zh-CN" sz="2000" dirty="0" smtClean="0"/>
              <a:t>意义</a:t>
            </a:r>
            <a:endParaRPr lang="zh-CN" altLang="en-US" sz="2000" dirty="0"/>
          </a:p>
        </p:txBody>
      </p:sp>
      <p:sp>
        <p:nvSpPr>
          <p:cNvPr id="48" name="圆角矩形 47"/>
          <p:cNvSpPr/>
          <p:nvPr/>
        </p:nvSpPr>
        <p:spPr>
          <a:xfrm>
            <a:off x="3787046" y="4044674"/>
            <a:ext cx="4292092" cy="828093"/>
          </a:xfrm>
          <a:prstGeom prst="roundRect">
            <a:avLst/>
          </a:prstGeom>
          <a:solidFill>
            <a:schemeClr val="accent1"/>
          </a:solidFill>
          <a:ln>
            <a:noFill/>
          </a:ln>
          <a:scene3d>
            <a:camera prst="orthographicFront"/>
            <a:lightRig rig="threePt" dir="t"/>
          </a:scene3d>
          <a:sp3d>
            <a:bevelT prst="angle"/>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t>三、</a:t>
            </a:r>
            <a:r>
              <a:rPr lang="en-US" altLang="zh-CN" sz="2000" dirty="0" smtClean="0"/>
              <a:t>2015-2016</a:t>
            </a:r>
            <a:r>
              <a:rPr lang="zh-CN" altLang="en-US" sz="2000" dirty="0" smtClean="0"/>
              <a:t>年</a:t>
            </a:r>
            <a:r>
              <a:rPr lang="zh-CN" altLang="en-US" sz="2000" dirty="0" smtClean="0"/>
              <a:t>应急</a:t>
            </a:r>
            <a:r>
              <a:rPr lang="zh-CN" altLang="en-US" sz="2000" dirty="0" smtClean="0"/>
              <a:t>管理示范试点工作回顾</a:t>
            </a:r>
            <a:endParaRPr lang="zh-CN" altLang="en-US" sz="2000" dirty="0"/>
          </a:p>
        </p:txBody>
      </p:sp>
      <p:sp>
        <p:nvSpPr>
          <p:cNvPr id="49" name="圆角矩形 48"/>
          <p:cNvSpPr/>
          <p:nvPr/>
        </p:nvSpPr>
        <p:spPr>
          <a:xfrm>
            <a:off x="3787046" y="5185330"/>
            <a:ext cx="4320480" cy="724111"/>
          </a:xfrm>
          <a:prstGeom prst="roundRect">
            <a:avLst/>
          </a:prstGeom>
          <a:solidFill>
            <a:schemeClr val="accent1"/>
          </a:solidFill>
          <a:ln>
            <a:noFill/>
          </a:ln>
          <a:scene3d>
            <a:camera prst="orthographicFront"/>
            <a:lightRig rig="threePt" dir="t"/>
          </a:scene3d>
          <a:sp3d>
            <a:bevelT prst="angle"/>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000" dirty="0" smtClean="0"/>
              <a:t>  </a:t>
            </a:r>
            <a:r>
              <a:rPr lang="zh-CN" altLang="en-US" sz="2000" dirty="0" smtClean="0"/>
              <a:t>四、</a:t>
            </a:r>
            <a:r>
              <a:rPr lang="en-US" altLang="zh-CN" sz="2000" dirty="0" smtClean="0"/>
              <a:t>2017</a:t>
            </a:r>
            <a:r>
              <a:rPr lang="zh-CN" altLang="en-US" sz="2000" dirty="0" smtClean="0"/>
              <a:t>年应急管理示范</a:t>
            </a:r>
            <a:r>
              <a:rPr lang="zh-CN" altLang="en-US" sz="2000" dirty="0" smtClean="0"/>
              <a:t>试点工作</a:t>
            </a:r>
            <a:endParaRPr lang="zh-CN" altLang="en-US" sz="2000" dirty="0"/>
          </a:p>
        </p:txBody>
      </p:sp>
      <p:sp>
        <p:nvSpPr>
          <p:cNvPr id="36866" name="Rectangle 2"/>
          <p:cNvSpPr>
            <a:spLocks noChangeArrowheads="1"/>
          </p:cNvSpPr>
          <p:nvPr/>
        </p:nvSpPr>
        <p:spPr bwMode="auto">
          <a:xfrm>
            <a:off x="0" y="43934"/>
            <a:ext cx="59503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52" name="圆角矩形 51"/>
          <p:cNvSpPr/>
          <p:nvPr/>
        </p:nvSpPr>
        <p:spPr>
          <a:xfrm>
            <a:off x="759402" y="1088740"/>
            <a:ext cx="100811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t>目录</a:t>
            </a:r>
            <a:endParaRPr lang="zh-CN" altLang="en-US" sz="2400" dirty="0"/>
          </a:p>
        </p:txBody>
      </p:sp>
      <p:sp>
        <p:nvSpPr>
          <p:cNvPr id="21" name="椭圆 20"/>
          <p:cNvSpPr/>
          <p:nvPr/>
        </p:nvSpPr>
        <p:spPr>
          <a:xfrm>
            <a:off x="3331639" y="3335101"/>
            <a:ext cx="207963" cy="207962"/>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3" name="泪滴形 22"/>
          <p:cNvSpPr/>
          <p:nvPr/>
        </p:nvSpPr>
        <p:spPr>
          <a:xfrm rot="2700000">
            <a:off x="2253958" y="4134302"/>
            <a:ext cx="757429" cy="770091"/>
          </a:xfrm>
          <a:prstGeom prst="teardrop">
            <a:avLst/>
          </a:prstGeom>
          <a:solidFill>
            <a:schemeClr val="accent1">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dirty="0"/>
              <a:t>三</a:t>
            </a:r>
            <a:endParaRPr lang="zh-CN" altLang="en-US" dirty="0"/>
          </a:p>
        </p:txBody>
      </p:sp>
      <p:sp>
        <p:nvSpPr>
          <p:cNvPr id="24" name="圆角矩形 23"/>
          <p:cNvSpPr/>
          <p:nvPr/>
        </p:nvSpPr>
        <p:spPr>
          <a:xfrm>
            <a:off x="3758658" y="2007100"/>
            <a:ext cx="4320480" cy="598632"/>
          </a:xfrm>
          <a:prstGeom prst="roundRect">
            <a:avLst/>
          </a:prstGeom>
          <a:solidFill>
            <a:schemeClr val="accent1"/>
          </a:solidFill>
          <a:ln>
            <a:noFill/>
          </a:ln>
          <a:scene3d>
            <a:camera prst="orthographicFront"/>
            <a:lightRig rig="threePt" dir="t"/>
          </a:scene3d>
          <a:sp3d>
            <a:bevelT prst="angle"/>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zh-CN" sz="2000" dirty="0" smtClean="0"/>
              <a:t>一</a:t>
            </a:r>
            <a:r>
              <a:rPr lang="zh-CN" altLang="zh-CN" sz="2000" dirty="0" smtClean="0"/>
              <a:t>、</a:t>
            </a:r>
            <a:r>
              <a:rPr lang="zh-CN" altLang="en-US" sz="2000" dirty="0" smtClean="0"/>
              <a:t>联合会简介</a:t>
            </a:r>
            <a:endParaRPr lang="zh-CN" altLang="en-US" sz="2000" dirty="0"/>
          </a:p>
        </p:txBody>
      </p:sp>
      <p:pic>
        <p:nvPicPr>
          <p:cNvPr id="29"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8" y="6021288"/>
            <a:ext cx="9157848" cy="985717"/>
          </a:xfrm>
          <a:prstGeom prst="rect">
            <a:avLst/>
          </a:prstGeom>
          <a:solidFill>
            <a:srgbClr val="002060"/>
          </a:solidFill>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矩形 12"/>
          <p:cNvSpPr/>
          <p:nvPr/>
        </p:nvSpPr>
        <p:spPr>
          <a:xfrm>
            <a:off x="683568" y="2060848"/>
            <a:ext cx="7776864" cy="3785652"/>
          </a:xfrm>
          <a:prstGeom prst="rect">
            <a:avLst/>
          </a:prstGeom>
        </p:spPr>
        <p:txBody>
          <a:bodyPr wrap="square">
            <a:spAutoFit/>
          </a:bodyPr>
          <a:lstStyle/>
          <a:p>
            <a:pPr algn="just"/>
            <a:r>
              <a:rPr lang="zh-CN" altLang="en-US" sz="2400" dirty="0"/>
              <a:t> </a:t>
            </a:r>
            <a:r>
              <a:rPr lang="zh-CN" altLang="en-US" sz="2400" dirty="0" smtClean="0"/>
              <a:t>   </a:t>
            </a:r>
            <a:r>
              <a:rPr lang="en-US" altLang="zh-CN" sz="2400" dirty="0" smtClean="0"/>
              <a:t>5</a:t>
            </a:r>
            <a:r>
              <a:rPr lang="zh-CN" altLang="en-US" sz="2400" dirty="0"/>
              <a:t>、应急管理网络体系图</a:t>
            </a:r>
          </a:p>
          <a:p>
            <a:pPr algn="just"/>
            <a:r>
              <a:rPr lang="zh-CN" altLang="en-US" sz="2400" dirty="0"/>
              <a:t>    </a:t>
            </a:r>
            <a:r>
              <a:rPr lang="en-US" altLang="zh-CN" sz="2400" dirty="0"/>
              <a:t>6</a:t>
            </a:r>
            <a:r>
              <a:rPr lang="zh-CN" altLang="en-US" sz="2400" dirty="0"/>
              <a:t>、八项应急管理制度：专、兼职应急队伍（人员）管理制度；应急物资装备管理制度；应急管理教育培训制度；企业应急值守管理制度；生产安全事故报告制度；重大危险源管理制度；应急管理工作考评和奖惩制度</a:t>
            </a:r>
            <a:r>
              <a:rPr lang="en-US" altLang="zh-CN" sz="2400" dirty="0"/>
              <a:t>;</a:t>
            </a:r>
            <a:r>
              <a:rPr lang="zh-CN" altLang="en-US" sz="2400" dirty="0"/>
              <a:t>应急预案定期评估制度</a:t>
            </a:r>
          </a:p>
          <a:p>
            <a:pPr algn="just"/>
            <a:r>
              <a:rPr lang="zh-CN" altLang="en-US" sz="2400" dirty="0"/>
              <a:t>    </a:t>
            </a:r>
            <a:r>
              <a:rPr lang="en-US" altLang="zh-CN" sz="2400" dirty="0"/>
              <a:t>7</a:t>
            </a:r>
            <a:r>
              <a:rPr lang="zh-CN" altLang="en-US" sz="2400" dirty="0"/>
              <a:t>、应急管理制度发放管理清单</a:t>
            </a:r>
          </a:p>
          <a:p>
            <a:pPr algn="just"/>
            <a:r>
              <a:rPr lang="zh-CN" altLang="en-US" sz="2400" dirty="0"/>
              <a:t>    </a:t>
            </a:r>
            <a:r>
              <a:rPr lang="en-US" altLang="zh-CN" sz="2400" dirty="0"/>
              <a:t>8</a:t>
            </a:r>
            <a:r>
              <a:rPr lang="zh-CN" altLang="en-US" sz="2400" dirty="0"/>
              <a:t>、应急救援队伍花名册</a:t>
            </a:r>
          </a:p>
          <a:p>
            <a:pPr algn="just"/>
            <a:r>
              <a:rPr lang="zh-CN" altLang="en-US" sz="2400" dirty="0"/>
              <a:t>    </a:t>
            </a:r>
            <a:r>
              <a:rPr lang="en-US" altLang="zh-CN" sz="2400" dirty="0"/>
              <a:t>9</a:t>
            </a:r>
            <a:r>
              <a:rPr lang="zh-CN" altLang="en-US" sz="2400" dirty="0"/>
              <a:t>、自救互救协议</a:t>
            </a:r>
          </a:p>
          <a:p>
            <a:pPr algn="just"/>
            <a:r>
              <a:rPr lang="zh-CN" altLang="en-US" sz="2400" dirty="0"/>
              <a:t>    </a:t>
            </a:r>
            <a:r>
              <a:rPr lang="en-US" altLang="zh-CN" sz="2400" dirty="0"/>
              <a:t>10</a:t>
            </a:r>
            <a:r>
              <a:rPr lang="zh-CN" altLang="en-US" sz="2400" dirty="0"/>
              <a:t>、应急救援队伍应急装备台</a:t>
            </a:r>
            <a:r>
              <a:rPr lang="zh-CN" altLang="en-US" sz="2400" dirty="0" smtClean="0"/>
              <a:t>账</a:t>
            </a:r>
            <a:endParaRPr lang="zh-CN" altLang="zh-CN" sz="2400" dirty="0"/>
          </a:p>
        </p:txBody>
      </p:sp>
      <p:sp>
        <p:nvSpPr>
          <p:cNvPr id="10" name="圆角矩形 9"/>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矩形 12"/>
          <p:cNvSpPr/>
          <p:nvPr/>
        </p:nvSpPr>
        <p:spPr>
          <a:xfrm>
            <a:off x="683568" y="1988840"/>
            <a:ext cx="7888960" cy="3785652"/>
          </a:xfrm>
          <a:prstGeom prst="rect">
            <a:avLst/>
          </a:prstGeom>
        </p:spPr>
        <p:txBody>
          <a:bodyPr wrap="square">
            <a:spAutoFit/>
          </a:bodyPr>
          <a:lstStyle/>
          <a:p>
            <a:r>
              <a:rPr lang="en-US" altLang="zh-CN" sz="2400" dirty="0" smtClean="0"/>
              <a:t>    11</a:t>
            </a:r>
            <a:r>
              <a:rPr lang="zh-CN" altLang="en-US" sz="2400" dirty="0"/>
              <a:t>、应急救援队伍日常管理台账</a:t>
            </a:r>
          </a:p>
          <a:p>
            <a:r>
              <a:rPr lang="zh-CN" altLang="en-US" sz="2400" dirty="0"/>
              <a:t>    </a:t>
            </a:r>
            <a:r>
              <a:rPr lang="en-US" altLang="zh-CN" sz="2400" dirty="0"/>
              <a:t>12</a:t>
            </a:r>
            <a:r>
              <a:rPr lang="zh-CN" altLang="en-US" sz="2400" dirty="0"/>
              <a:t>、基本应急物资清单</a:t>
            </a:r>
          </a:p>
          <a:p>
            <a:r>
              <a:rPr lang="zh-CN" altLang="en-US" sz="2400" dirty="0"/>
              <a:t>    </a:t>
            </a:r>
            <a:r>
              <a:rPr lang="en-US" altLang="zh-CN" sz="2400" dirty="0"/>
              <a:t>13</a:t>
            </a:r>
            <a:r>
              <a:rPr lang="zh-CN" altLang="en-US" sz="2400" dirty="0"/>
              <a:t>、专项应急物资清单</a:t>
            </a:r>
          </a:p>
          <a:p>
            <a:r>
              <a:rPr lang="zh-CN" altLang="en-US" sz="2400" dirty="0"/>
              <a:t>    </a:t>
            </a:r>
            <a:r>
              <a:rPr lang="en-US" altLang="zh-CN" sz="2400" dirty="0"/>
              <a:t>14</a:t>
            </a:r>
            <a:r>
              <a:rPr lang="zh-CN" altLang="en-US" sz="2400" dirty="0"/>
              <a:t>、应急物资管理台账</a:t>
            </a:r>
          </a:p>
          <a:p>
            <a:r>
              <a:rPr lang="zh-CN" altLang="en-US" sz="2400" dirty="0"/>
              <a:t>    </a:t>
            </a:r>
            <a:r>
              <a:rPr lang="en-US" altLang="zh-CN" sz="2400" dirty="0"/>
              <a:t>15</a:t>
            </a:r>
            <a:r>
              <a:rPr lang="zh-CN" altLang="en-US" sz="2400" dirty="0"/>
              <a:t>、应急预案备案登记表</a:t>
            </a:r>
          </a:p>
          <a:p>
            <a:r>
              <a:rPr lang="zh-CN" altLang="en-US" sz="2400" dirty="0"/>
              <a:t>    </a:t>
            </a:r>
            <a:r>
              <a:rPr lang="en-US" altLang="zh-CN" sz="2400" dirty="0"/>
              <a:t>16</a:t>
            </a:r>
            <a:r>
              <a:rPr lang="zh-CN" altLang="en-US" sz="2400" dirty="0"/>
              <a:t>、应急预案文本，包括综合应急预案、专项应急预案、现场处置方案、结论或论证意见、预案公布实施证明、应急预案评估台账、应急预案修订记录、三个报告（风险评估报告、应急资源调查报告、应急能力评估报告）</a:t>
            </a:r>
          </a:p>
          <a:p>
            <a:endParaRPr lang="zh-CN" altLang="zh-CN" sz="2400" dirty="0"/>
          </a:p>
        </p:txBody>
      </p:sp>
      <p:sp>
        <p:nvSpPr>
          <p:cNvPr id="10" name="圆角矩形 9"/>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786" y="2516399"/>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2" name="矩形 11"/>
          <p:cNvSpPr/>
          <p:nvPr/>
        </p:nvSpPr>
        <p:spPr>
          <a:xfrm>
            <a:off x="285720" y="1971577"/>
            <a:ext cx="8534752" cy="4124206"/>
          </a:xfrm>
          <a:prstGeom prst="rect">
            <a:avLst/>
          </a:prstGeom>
        </p:spPr>
        <p:txBody>
          <a:bodyPr wrap="square">
            <a:spAutoFit/>
          </a:bodyPr>
          <a:lstStyle/>
          <a:p>
            <a:r>
              <a:rPr lang="en-US" altLang="zh-CN" sz="2000" dirty="0" smtClean="0"/>
              <a:t>       </a:t>
            </a:r>
            <a:r>
              <a:rPr lang="en-US" altLang="zh-CN" sz="2400" dirty="0" smtClean="0"/>
              <a:t>17</a:t>
            </a:r>
            <a:r>
              <a:rPr lang="zh-CN" altLang="en-US" sz="2400" dirty="0"/>
              <a:t>、应急处置卡</a:t>
            </a:r>
          </a:p>
          <a:p>
            <a:r>
              <a:rPr lang="zh-CN" altLang="en-US" sz="2400" dirty="0"/>
              <a:t>  </a:t>
            </a:r>
            <a:r>
              <a:rPr lang="zh-CN" altLang="en-US" sz="2400" dirty="0" smtClean="0"/>
              <a:t>    </a:t>
            </a:r>
            <a:r>
              <a:rPr lang="en-US" altLang="zh-CN" sz="2400" dirty="0"/>
              <a:t>18</a:t>
            </a:r>
            <a:r>
              <a:rPr lang="zh-CN" altLang="en-US" sz="2400" dirty="0"/>
              <a:t>、</a:t>
            </a:r>
            <a:r>
              <a:rPr lang="en-US" altLang="zh-CN" sz="2400" dirty="0"/>
              <a:t>2017</a:t>
            </a:r>
            <a:r>
              <a:rPr lang="zh-CN" altLang="en-US" sz="2400" dirty="0"/>
              <a:t>年度应急培训计划</a:t>
            </a:r>
          </a:p>
          <a:p>
            <a:r>
              <a:rPr lang="zh-CN" altLang="en-US" sz="2400" dirty="0"/>
              <a:t>  </a:t>
            </a:r>
            <a:r>
              <a:rPr lang="zh-CN" altLang="en-US" sz="2400" dirty="0" smtClean="0"/>
              <a:t>    </a:t>
            </a:r>
            <a:r>
              <a:rPr lang="en-US" altLang="zh-CN" sz="2400" dirty="0"/>
              <a:t>19</a:t>
            </a:r>
            <a:r>
              <a:rPr lang="zh-CN" altLang="en-US" sz="2400" dirty="0"/>
              <a:t>、</a:t>
            </a:r>
            <a:r>
              <a:rPr lang="en-US" altLang="zh-CN" sz="2400" dirty="0"/>
              <a:t>2017</a:t>
            </a:r>
            <a:r>
              <a:rPr lang="zh-CN" altLang="en-US" sz="2400" dirty="0"/>
              <a:t>年度应急培训考核档案</a:t>
            </a:r>
          </a:p>
          <a:p>
            <a:r>
              <a:rPr lang="zh-CN" altLang="en-US" sz="2400" dirty="0"/>
              <a:t> </a:t>
            </a:r>
            <a:r>
              <a:rPr lang="zh-CN" altLang="en-US" sz="2400" dirty="0" smtClean="0"/>
              <a:t>     </a:t>
            </a:r>
            <a:r>
              <a:rPr lang="en-US" altLang="zh-CN" sz="2400" dirty="0"/>
              <a:t>20</a:t>
            </a:r>
            <a:r>
              <a:rPr lang="zh-CN" altLang="en-US" sz="2400" dirty="0"/>
              <a:t>、</a:t>
            </a:r>
            <a:r>
              <a:rPr lang="en-US" altLang="zh-CN" sz="2400" dirty="0"/>
              <a:t>2017</a:t>
            </a:r>
            <a:r>
              <a:rPr lang="zh-CN" altLang="en-US" sz="2400" dirty="0"/>
              <a:t>年度应急演练工作计划</a:t>
            </a:r>
          </a:p>
          <a:p>
            <a:r>
              <a:rPr lang="zh-CN" altLang="en-US" sz="2400" dirty="0" smtClean="0"/>
              <a:t>      </a:t>
            </a:r>
            <a:r>
              <a:rPr lang="en-US" altLang="zh-CN" sz="2400" dirty="0"/>
              <a:t>21</a:t>
            </a:r>
            <a:r>
              <a:rPr lang="zh-CN" altLang="en-US" sz="2400" dirty="0"/>
              <a:t>、</a:t>
            </a:r>
            <a:r>
              <a:rPr lang="en-US" altLang="zh-CN" sz="2400" dirty="0"/>
              <a:t>2017</a:t>
            </a:r>
            <a:r>
              <a:rPr lang="zh-CN" altLang="en-US" sz="2400" dirty="0"/>
              <a:t>年度应急演练方案</a:t>
            </a:r>
          </a:p>
          <a:p>
            <a:r>
              <a:rPr lang="zh-CN" altLang="en-US" sz="2400" dirty="0"/>
              <a:t> </a:t>
            </a:r>
            <a:r>
              <a:rPr lang="zh-CN" altLang="en-US" sz="2400" dirty="0" smtClean="0"/>
              <a:t>     </a:t>
            </a:r>
            <a:r>
              <a:rPr lang="en-US" altLang="zh-CN" sz="2400" dirty="0"/>
              <a:t>22</a:t>
            </a:r>
            <a:r>
              <a:rPr lang="zh-CN" altLang="en-US" sz="2400" dirty="0"/>
              <a:t>、</a:t>
            </a:r>
            <a:r>
              <a:rPr lang="en-US" altLang="zh-CN" sz="2400" dirty="0"/>
              <a:t>2017</a:t>
            </a:r>
            <a:r>
              <a:rPr lang="zh-CN" altLang="en-US" sz="2400" dirty="0"/>
              <a:t>年度应急演练脚本</a:t>
            </a:r>
          </a:p>
          <a:p>
            <a:r>
              <a:rPr lang="zh-CN" altLang="en-US" sz="2400" dirty="0"/>
              <a:t> </a:t>
            </a:r>
            <a:r>
              <a:rPr lang="zh-CN" altLang="en-US" sz="2400" dirty="0" smtClean="0"/>
              <a:t>     </a:t>
            </a:r>
            <a:r>
              <a:rPr lang="en-US" altLang="zh-CN" sz="2400" dirty="0"/>
              <a:t>23</a:t>
            </a:r>
            <a:r>
              <a:rPr lang="zh-CN" altLang="en-US" sz="2400" dirty="0"/>
              <a:t>、应急演练评估报告：有限空间作业事故应急演练后评估</a:t>
            </a:r>
          </a:p>
          <a:p>
            <a:r>
              <a:rPr lang="zh-CN" altLang="en-US" sz="2400" dirty="0"/>
              <a:t>  </a:t>
            </a:r>
            <a:r>
              <a:rPr lang="zh-CN" altLang="en-US" sz="2400" dirty="0" smtClean="0"/>
              <a:t>    </a:t>
            </a:r>
            <a:r>
              <a:rPr lang="en-US" altLang="zh-CN" sz="2400" dirty="0" smtClean="0"/>
              <a:t>24</a:t>
            </a:r>
            <a:r>
              <a:rPr lang="zh-CN" altLang="en-US" sz="2400" dirty="0"/>
              <a:t>、事故信息报告台账</a:t>
            </a:r>
          </a:p>
          <a:p>
            <a:r>
              <a:rPr lang="zh-CN" altLang="en-US" sz="2400" dirty="0"/>
              <a:t>  </a:t>
            </a:r>
            <a:r>
              <a:rPr lang="zh-CN" altLang="en-US" sz="2400" dirty="0" smtClean="0"/>
              <a:t>    </a:t>
            </a:r>
            <a:r>
              <a:rPr lang="en-US" altLang="zh-CN" sz="2400" dirty="0" smtClean="0"/>
              <a:t>25</a:t>
            </a:r>
            <a:r>
              <a:rPr lang="zh-CN" altLang="en-US" sz="2400" dirty="0"/>
              <a:t>、应急处置工作档案</a:t>
            </a:r>
          </a:p>
          <a:p>
            <a:r>
              <a:rPr lang="zh-CN" altLang="en-US" sz="2400" dirty="0"/>
              <a:t> </a:t>
            </a:r>
            <a:r>
              <a:rPr lang="zh-CN" altLang="en-US" sz="2400" dirty="0" smtClean="0"/>
              <a:t>     </a:t>
            </a:r>
            <a:r>
              <a:rPr lang="en-US" altLang="zh-CN" sz="2400" dirty="0"/>
              <a:t>26</a:t>
            </a:r>
            <a:r>
              <a:rPr lang="zh-CN" altLang="en-US" sz="2400" dirty="0"/>
              <a:t>、应急救援总结评估报告</a:t>
            </a:r>
          </a:p>
          <a:p>
            <a:endParaRPr lang="zh-CN" altLang="en-US" sz="2200" dirty="0"/>
          </a:p>
        </p:txBody>
      </p:sp>
      <p:sp>
        <p:nvSpPr>
          <p:cNvPr id="11" name="圆角矩形 10"/>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1472" y="2060848"/>
            <a:ext cx="7786742" cy="3785652"/>
          </a:xfrm>
          <a:prstGeom prst="rect">
            <a:avLst/>
          </a:prstGeom>
          <a:noFill/>
        </p:spPr>
        <p:txBody>
          <a:bodyPr wrap="square" rtlCol="0">
            <a:spAutoFit/>
          </a:bodyPr>
          <a:lstStyle/>
          <a:p>
            <a:pPr algn="just">
              <a:lnSpc>
                <a:spcPct val="150000"/>
              </a:lnSpc>
            </a:pPr>
            <a:r>
              <a:rPr lang="zh-CN" altLang="en-US" sz="2000" b="1" dirty="0" smtClean="0">
                <a:latin typeface="+mn-ea"/>
              </a:rPr>
              <a:t>     二</a:t>
            </a:r>
            <a:r>
              <a:rPr lang="zh-CN" altLang="en-US" sz="2000" b="1" dirty="0">
                <a:latin typeface="+mn-ea"/>
              </a:rPr>
              <a:t>、区局推荐（至</a:t>
            </a:r>
            <a:r>
              <a:rPr lang="en-US" altLang="zh-CN" sz="2000" b="1" dirty="0">
                <a:latin typeface="+mn-ea"/>
              </a:rPr>
              <a:t>9</a:t>
            </a:r>
            <a:r>
              <a:rPr lang="zh-CN" altLang="en-US" sz="2000" b="1" dirty="0">
                <a:latin typeface="+mn-ea"/>
              </a:rPr>
              <a:t>月底，一个月时间）</a:t>
            </a:r>
          </a:p>
          <a:p>
            <a:pPr algn="just">
              <a:lnSpc>
                <a:spcPct val="150000"/>
              </a:lnSpc>
            </a:pPr>
            <a:r>
              <a:rPr lang="zh-CN" altLang="en-US" sz="2000" dirty="0">
                <a:latin typeface="+mn-ea"/>
              </a:rPr>
              <a:t>    （一）各区安全监管局会同市安全生产联合会组织</a:t>
            </a:r>
            <a:r>
              <a:rPr lang="en-US" altLang="zh-CN" sz="2000" dirty="0">
                <a:latin typeface="+mn-ea"/>
              </a:rPr>
              <a:t>5</a:t>
            </a:r>
            <a:r>
              <a:rPr lang="zh-CN" altLang="en-US" sz="2000" dirty="0">
                <a:latin typeface="+mn-ea"/>
              </a:rPr>
              <a:t>名安全生产应急管理专家，拟定时间安排，召开推荐评价会，需要各区局提前定会议室，市安全生产联合会负责专家的交通，按照</a:t>
            </a:r>
            <a:r>
              <a:rPr lang="en-US" altLang="zh-CN" sz="2000" dirty="0">
                <a:latin typeface="+mn-ea"/>
              </a:rPr>
              <a:t>《</a:t>
            </a:r>
            <a:r>
              <a:rPr lang="zh-CN" altLang="en-US" sz="2000" dirty="0">
                <a:latin typeface="+mn-ea"/>
              </a:rPr>
              <a:t>安全生产应急管理示范验收工作标准</a:t>
            </a:r>
            <a:r>
              <a:rPr lang="en-US" altLang="zh-CN" sz="2000" dirty="0">
                <a:latin typeface="+mn-ea"/>
              </a:rPr>
              <a:t>》</a:t>
            </a:r>
            <a:r>
              <a:rPr lang="zh-CN" altLang="en-US" sz="2000" dirty="0">
                <a:latin typeface="+mn-ea"/>
              </a:rPr>
              <a:t>，分组分步骤审核申报表和上报材料，进行打分，统一撰写推荐评价报告：资料审核意见、评分意见、总体评价意见，各专家签字。每天审核</a:t>
            </a:r>
            <a:r>
              <a:rPr lang="en-US" altLang="zh-CN" sz="2000" dirty="0">
                <a:latin typeface="+mn-ea"/>
              </a:rPr>
              <a:t>8-10</a:t>
            </a:r>
            <a:r>
              <a:rPr lang="zh-CN" altLang="en-US" sz="2000" dirty="0">
                <a:latin typeface="+mn-ea"/>
              </a:rPr>
              <a:t>家企业，预计朝阳区一天，海淀区半天</a:t>
            </a:r>
            <a:r>
              <a:rPr lang="en-US" altLang="zh-CN" sz="2000" dirty="0" smtClean="0">
                <a:latin typeface="+mn-ea"/>
              </a:rPr>
              <a:t>,</a:t>
            </a:r>
            <a:r>
              <a:rPr lang="zh-CN" altLang="en-US" sz="2000" dirty="0">
                <a:latin typeface="+mn-ea"/>
              </a:rPr>
              <a:t>石景山区半天，门头沟区半天，房山区</a:t>
            </a:r>
            <a:r>
              <a:rPr lang="zh-CN" altLang="en-US" sz="2000" dirty="0" smtClean="0">
                <a:latin typeface="+mn-ea"/>
              </a:rPr>
              <a:t>一天半，顺义区</a:t>
            </a:r>
            <a:endParaRPr lang="en-US" altLang="zh-CN" sz="2000" dirty="0">
              <a:latin typeface="+mn-ea"/>
            </a:endParaRPr>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4" name="圆角矩形 13"/>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4" name="圆角矩形 13"/>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pic>
        <p:nvPicPr>
          <p:cNvPr id="4098" name="Picture 2" descr="C:\Users\ru\Desktop\QQ截图201707192213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7" y="2132856"/>
            <a:ext cx="6943725" cy="343450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902570" y="5571785"/>
            <a:ext cx="1569660" cy="369332"/>
          </a:xfrm>
          <a:prstGeom prst="rect">
            <a:avLst/>
          </a:prstGeom>
        </p:spPr>
        <p:txBody>
          <a:bodyPr wrap="none">
            <a:spAutoFit/>
          </a:bodyPr>
          <a:lstStyle/>
          <a:p>
            <a:r>
              <a:rPr lang="zh-CN" altLang="en-US" dirty="0" smtClean="0"/>
              <a:t>推荐评价报告</a:t>
            </a:r>
            <a:endParaRPr lang="zh-CN" altLang="en-US" dirty="0"/>
          </a:p>
        </p:txBody>
      </p:sp>
    </p:spTree>
    <p:extLst>
      <p:ext uri="{BB962C8B-B14F-4D97-AF65-F5344CB8AC3E}">
        <p14:creationId xmlns:p14="http://schemas.microsoft.com/office/powerpoint/2010/main" val="4266009032"/>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78627" y="2132856"/>
            <a:ext cx="7893899" cy="3785652"/>
          </a:xfrm>
          <a:prstGeom prst="rect">
            <a:avLst/>
          </a:prstGeom>
          <a:noFill/>
        </p:spPr>
        <p:txBody>
          <a:bodyPr wrap="square" rtlCol="0">
            <a:spAutoFit/>
          </a:bodyPr>
          <a:lstStyle/>
          <a:p>
            <a:pPr algn="just">
              <a:lnSpc>
                <a:spcPct val="150000"/>
              </a:lnSpc>
            </a:pPr>
            <a:r>
              <a:rPr lang="zh-CN" altLang="en-US" sz="2000" dirty="0">
                <a:latin typeface="+mn-ea"/>
              </a:rPr>
              <a:t>六天，</a:t>
            </a:r>
            <a:r>
              <a:rPr lang="zh-CN" altLang="en-US" sz="2000" dirty="0" smtClean="0">
                <a:latin typeface="+mn-ea"/>
              </a:rPr>
              <a:t>昌平</a:t>
            </a:r>
            <a:r>
              <a:rPr lang="zh-CN" altLang="en-US" sz="2000" dirty="0">
                <a:latin typeface="+mn-ea"/>
              </a:rPr>
              <a:t>区和延庆区两天，通州区一天，大兴区一天，怀柔区两天，平谷区一天，密云区一天，开发区三天，共约</a:t>
            </a:r>
            <a:r>
              <a:rPr lang="en-US" altLang="zh-CN" sz="2000" dirty="0">
                <a:latin typeface="+mn-ea"/>
              </a:rPr>
              <a:t>20</a:t>
            </a:r>
            <a:r>
              <a:rPr lang="zh-CN" altLang="en-US" sz="2000" dirty="0">
                <a:latin typeface="+mn-ea"/>
              </a:rPr>
              <a:t>天时间。要在</a:t>
            </a:r>
            <a:r>
              <a:rPr lang="en-US" altLang="zh-CN" sz="2000" dirty="0">
                <a:latin typeface="+mn-ea"/>
              </a:rPr>
              <a:t>9</a:t>
            </a:r>
            <a:r>
              <a:rPr lang="zh-CN" altLang="en-US" sz="2000" dirty="0">
                <a:latin typeface="+mn-ea"/>
              </a:rPr>
              <a:t>月底前完成初评推荐，时间很紧张，市安全生产联合会与各区安全监管局加强沟通联系，结合区域东西南北分布，根据企业上报资料情况，拟定时间安排，按先后顺序开展。</a:t>
            </a:r>
          </a:p>
          <a:p>
            <a:pPr algn="just">
              <a:lnSpc>
                <a:spcPct val="150000"/>
              </a:lnSpc>
            </a:pPr>
            <a:r>
              <a:rPr lang="zh-CN" altLang="en-US" sz="2000" dirty="0">
                <a:latin typeface="+mn-ea"/>
              </a:rPr>
              <a:t>   （二）本着优中选优、宁缺毋滥的原则，结合初评测算分数，各区安全监管局最终确认不超过本区同类企业总数</a:t>
            </a:r>
            <a:r>
              <a:rPr lang="en-US" altLang="zh-CN" sz="2000" dirty="0">
                <a:latin typeface="+mn-ea"/>
              </a:rPr>
              <a:t>20%</a:t>
            </a:r>
            <a:r>
              <a:rPr lang="zh-CN" altLang="en-US" sz="2000" dirty="0">
                <a:latin typeface="+mn-ea"/>
              </a:rPr>
              <a:t>比例的安全生产应急管理示范企业名单（据此测算，全市共约</a:t>
            </a:r>
            <a:r>
              <a:rPr lang="en-US" altLang="zh-CN" sz="2000" dirty="0">
                <a:latin typeface="+mn-ea"/>
              </a:rPr>
              <a:t>50</a:t>
            </a:r>
            <a:r>
              <a:rPr lang="zh-CN" altLang="en-US" sz="2000" dirty="0">
                <a:latin typeface="+mn-ea"/>
              </a:rPr>
              <a:t>家左右），各区</a:t>
            </a:r>
            <a:r>
              <a:rPr lang="zh-CN" altLang="en-US" sz="2000" dirty="0" smtClean="0">
                <a:latin typeface="+mn-ea"/>
              </a:rPr>
              <a:t>安全</a:t>
            </a:r>
            <a:endParaRPr lang="zh-CN" altLang="en-US" sz="2000" dirty="0">
              <a:latin typeface="+mn-ea"/>
            </a:endParaRPr>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23" name="圆角矩形 22"/>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6" name="圆角矩形 15"/>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
        <p:nvSpPr>
          <p:cNvPr id="2" name="矩形 1"/>
          <p:cNvSpPr/>
          <p:nvPr/>
        </p:nvSpPr>
        <p:spPr>
          <a:xfrm>
            <a:off x="611560" y="2276872"/>
            <a:ext cx="7960968" cy="3877985"/>
          </a:xfrm>
          <a:prstGeom prst="rect">
            <a:avLst/>
          </a:prstGeom>
        </p:spPr>
        <p:txBody>
          <a:bodyPr wrap="square">
            <a:spAutoFit/>
          </a:bodyPr>
          <a:lstStyle/>
          <a:p>
            <a:pPr algn="just">
              <a:lnSpc>
                <a:spcPct val="150000"/>
              </a:lnSpc>
            </a:pPr>
            <a:r>
              <a:rPr lang="zh-CN" altLang="en-US" dirty="0">
                <a:latin typeface="+mn-ea"/>
              </a:rPr>
              <a:t>监管局在申报表中“推荐意见”一栏填写意见，一式两份，加盖公章</a:t>
            </a:r>
            <a:r>
              <a:rPr lang="zh-CN" altLang="en-US" dirty="0" smtClean="0">
                <a:latin typeface="+mn-ea"/>
              </a:rPr>
              <a:t>。</a:t>
            </a:r>
            <a:endParaRPr lang="en-US" altLang="zh-CN" dirty="0" smtClean="0">
              <a:latin typeface="+mn-ea"/>
            </a:endParaRPr>
          </a:p>
          <a:p>
            <a:pPr algn="just">
              <a:lnSpc>
                <a:spcPct val="150000"/>
              </a:lnSpc>
            </a:pPr>
            <a:r>
              <a:rPr lang="zh-CN" altLang="en-US" sz="2000" b="1" dirty="0" smtClean="0">
                <a:latin typeface="+mn-ea"/>
              </a:rPr>
              <a:t>    三</a:t>
            </a:r>
            <a:r>
              <a:rPr lang="zh-CN" altLang="en-US" sz="2000" b="1" dirty="0">
                <a:latin typeface="+mn-ea"/>
              </a:rPr>
              <a:t>、遴选验收（至</a:t>
            </a:r>
            <a:r>
              <a:rPr lang="en-US" altLang="zh-CN" sz="2000" b="1" dirty="0">
                <a:latin typeface="+mn-ea"/>
              </a:rPr>
              <a:t>10</a:t>
            </a:r>
            <a:r>
              <a:rPr lang="zh-CN" altLang="en-US" sz="2000" b="1" dirty="0">
                <a:latin typeface="+mn-ea"/>
              </a:rPr>
              <a:t>月底）</a:t>
            </a:r>
          </a:p>
          <a:p>
            <a:pPr algn="just">
              <a:lnSpc>
                <a:spcPct val="150000"/>
              </a:lnSpc>
            </a:pPr>
            <a:r>
              <a:rPr lang="zh-CN" altLang="en-US" dirty="0">
                <a:latin typeface="+mn-ea"/>
              </a:rPr>
              <a:t>   </a:t>
            </a:r>
            <a:r>
              <a:rPr lang="zh-CN" altLang="en-US" dirty="0" smtClean="0">
                <a:latin typeface="+mn-ea"/>
              </a:rPr>
              <a:t> （</a:t>
            </a:r>
            <a:r>
              <a:rPr lang="zh-CN" altLang="en-US" dirty="0">
                <a:latin typeface="+mn-ea"/>
              </a:rPr>
              <a:t>一）各区安全监管局将申报表（一式两份）、企业自评打分表、专家打分表、推荐评价报告、安全生产应急管理示范企业名单、相应企业应急管理材料等，于</a:t>
            </a:r>
            <a:r>
              <a:rPr lang="en-US" altLang="zh-CN" dirty="0">
                <a:latin typeface="+mn-ea"/>
              </a:rPr>
              <a:t>10</a:t>
            </a:r>
            <a:r>
              <a:rPr lang="zh-CN" altLang="en-US" dirty="0">
                <a:latin typeface="+mn-ea"/>
              </a:rPr>
              <a:t>月初统一报送市安全监管局应急处</a:t>
            </a:r>
            <a:r>
              <a:rPr lang="zh-CN" altLang="en-US" dirty="0" smtClean="0">
                <a:latin typeface="+mn-ea"/>
              </a:rPr>
              <a:t>。</a:t>
            </a:r>
            <a:endParaRPr lang="en-US" altLang="zh-CN" dirty="0" smtClean="0">
              <a:latin typeface="+mn-ea"/>
            </a:endParaRPr>
          </a:p>
          <a:p>
            <a:pPr algn="just">
              <a:lnSpc>
                <a:spcPct val="150000"/>
              </a:lnSpc>
            </a:pPr>
            <a:r>
              <a:rPr lang="en-US" altLang="zh-CN" dirty="0">
                <a:latin typeface="+mn-ea"/>
              </a:rPr>
              <a:t> </a:t>
            </a:r>
            <a:r>
              <a:rPr lang="en-US" altLang="zh-CN" dirty="0" smtClean="0">
                <a:latin typeface="+mn-ea"/>
              </a:rPr>
              <a:t>   </a:t>
            </a:r>
            <a:r>
              <a:rPr lang="zh-CN" altLang="en-US" dirty="0" smtClean="0">
                <a:latin typeface="+mn-ea"/>
              </a:rPr>
              <a:t>（</a:t>
            </a:r>
            <a:r>
              <a:rPr lang="zh-CN" altLang="en-US" dirty="0">
                <a:latin typeface="+mn-ea"/>
              </a:rPr>
              <a:t>二）市安全监管局依托市安全生产联合会组建安全生产应急管理示范企业遴选验收工作组，审查上报材料，抽取一定比例到企业实地现场检查，进行打分，填写遴选验收报告：包括资料审查意见、实地检查意见、评分意见、总体验收意见，各专家签字</a:t>
            </a:r>
            <a:r>
              <a:rPr lang="zh-CN" altLang="en-US" dirty="0" smtClean="0">
                <a:latin typeface="+mn-ea"/>
              </a:rPr>
              <a:t>。</a:t>
            </a:r>
            <a:endParaRPr lang="zh-CN" altLang="en-US" dirty="0">
              <a:latin typeface="+mn-ea"/>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6" name="圆角矩形 15"/>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sp>
        <p:nvSpPr>
          <p:cNvPr id="3" name="矩形 2"/>
          <p:cNvSpPr/>
          <p:nvPr/>
        </p:nvSpPr>
        <p:spPr>
          <a:xfrm>
            <a:off x="785786" y="2132856"/>
            <a:ext cx="7786742" cy="1938992"/>
          </a:xfrm>
          <a:prstGeom prst="rect">
            <a:avLst/>
          </a:prstGeom>
        </p:spPr>
        <p:txBody>
          <a:bodyPr wrap="square">
            <a:spAutoFit/>
          </a:bodyPr>
          <a:lstStyle/>
          <a:p>
            <a:pPr algn="just">
              <a:lnSpc>
                <a:spcPct val="120000"/>
              </a:lnSpc>
            </a:pPr>
            <a:r>
              <a:rPr lang="zh-CN" altLang="en-US" sz="2000" dirty="0" smtClean="0">
                <a:latin typeface="+mn-ea"/>
              </a:rPr>
              <a:t>   （</a:t>
            </a:r>
            <a:r>
              <a:rPr lang="zh-CN" altLang="en-US" sz="2000" dirty="0">
                <a:latin typeface="+mn-ea"/>
              </a:rPr>
              <a:t>三）在申报表“遴选验收意见” 一栏中填写意见，专家签字。</a:t>
            </a:r>
            <a:endParaRPr lang="en-US" altLang="zh-CN" sz="2000" dirty="0">
              <a:latin typeface="+mn-ea"/>
            </a:endParaRPr>
          </a:p>
          <a:p>
            <a:pPr algn="just">
              <a:lnSpc>
                <a:spcPct val="120000"/>
              </a:lnSpc>
            </a:pPr>
            <a:r>
              <a:rPr lang="zh-CN" altLang="en-US" sz="2000" dirty="0">
                <a:latin typeface="+mn-ea"/>
              </a:rPr>
              <a:t>   （四）市安全监管局根据遴选验收情况，确定候选示范企业名单，在媒体和网站上进行公示，对公示无异议的示范单位予以确认</a:t>
            </a:r>
            <a:r>
              <a:rPr lang="zh-CN" altLang="en-US" sz="2000" dirty="0" smtClean="0">
                <a:latin typeface="+mn-ea"/>
              </a:rPr>
              <a:t>。</a:t>
            </a:r>
            <a:endParaRPr lang="en-US" altLang="zh-CN" sz="2000" dirty="0" smtClean="0">
              <a:latin typeface="+mn-ea"/>
            </a:endParaRPr>
          </a:p>
          <a:p>
            <a:pPr algn="just">
              <a:lnSpc>
                <a:spcPct val="120000"/>
              </a:lnSpc>
            </a:pPr>
            <a:r>
              <a:rPr lang="zh-CN" altLang="en-US" sz="2000" dirty="0" smtClean="0">
                <a:latin typeface="+mn-ea"/>
              </a:rPr>
              <a:t>    （五）总结，通报。</a:t>
            </a:r>
            <a:endParaRPr lang="en-US" altLang="zh-CN" sz="2000" dirty="0" smtClean="0">
              <a:latin typeface="+mn-ea"/>
            </a:endParaRPr>
          </a:p>
          <a:p>
            <a:pPr algn="just">
              <a:lnSpc>
                <a:spcPct val="120000"/>
              </a:lnSpc>
            </a:pPr>
            <a:endParaRPr lang="zh-CN" altLang="en-US" sz="2000" dirty="0">
              <a:latin typeface="+mn-ea"/>
            </a:endParaRPr>
          </a:p>
        </p:txBody>
      </p:sp>
    </p:spTree>
    <p:extLst>
      <p:ext uri="{BB962C8B-B14F-4D97-AF65-F5344CB8AC3E}">
        <p14:creationId xmlns:p14="http://schemas.microsoft.com/office/powerpoint/2010/main" val="2231945448"/>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6" name="圆角矩形 15"/>
          <p:cNvSpPr/>
          <p:nvPr/>
        </p:nvSpPr>
        <p:spPr>
          <a:xfrm>
            <a:off x="785786" y="1300619"/>
            <a:ext cx="712879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四</a:t>
            </a:r>
            <a:r>
              <a:rPr lang="zh-CN" altLang="zh-CN" sz="2400" dirty="0" smtClean="0"/>
              <a:t>、</a:t>
            </a:r>
            <a:r>
              <a:rPr lang="en-US" altLang="zh-CN" sz="2400" dirty="0" smtClean="0"/>
              <a:t>2017</a:t>
            </a:r>
            <a:r>
              <a:rPr lang="zh-CN" altLang="en-US" sz="2400" dirty="0" smtClean="0"/>
              <a:t>年应急管理示范试点</a:t>
            </a:r>
            <a:r>
              <a:rPr lang="zh-CN" altLang="en-US" sz="2400" dirty="0" smtClean="0"/>
              <a:t>工作</a:t>
            </a:r>
            <a:endParaRPr lang="zh-CN" altLang="zh-CN" sz="2400" dirty="0"/>
          </a:p>
        </p:txBody>
      </p:sp>
      <p:pic>
        <p:nvPicPr>
          <p:cNvPr id="5122" name="Picture 2" descr="C:\Users\ru\Desktop\QQ截图20170719222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46" y="2132856"/>
            <a:ext cx="7000875" cy="347146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018002" y="5684719"/>
            <a:ext cx="1569660" cy="369332"/>
          </a:xfrm>
          <a:prstGeom prst="rect">
            <a:avLst/>
          </a:prstGeom>
        </p:spPr>
        <p:txBody>
          <a:bodyPr wrap="none">
            <a:spAutoFit/>
          </a:bodyPr>
          <a:lstStyle/>
          <a:p>
            <a:r>
              <a:rPr lang="zh-CN" altLang="en-US" dirty="0" smtClean="0"/>
              <a:t>遴选验收报告</a:t>
            </a:r>
            <a:endParaRPr lang="zh-CN" altLang="en-US" dirty="0"/>
          </a:p>
        </p:txBody>
      </p:sp>
    </p:spTree>
    <p:extLst>
      <p:ext uri="{BB962C8B-B14F-4D97-AF65-F5344CB8AC3E}">
        <p14:creationId xmlns:p14="http://schemas.microsoft.com/office/powerpoint/2010/main" val="2841404942"/>
      </p:ext>
    </p:extLst>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7"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pic>
        <p:nvPicPr>
          <p:cNvPr id="5"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00612"/>
            <a:ext cx="9144032" cy="1857388"/>
          </a:xfrm>
          <a:prstGeom prst="rect">
            <a:avLst/>
          </a:prstGeom>
          <a:solidFill>
            <a:srgbClr val="002060"/>
          </a:solidFill>
          <a:extLst/>
        </p:spPr>
      </p:pic>
      <p:sp>
        <p:nvSpPr>
          <p:cNvPr id="8" name="TextBox 7"/>
          <p:cNvSpPr txBox="1"/>
          <p:nvPr/>
        </p:nvSpPr>
        <p:spPr>
          <a:xfrm>
            <a:off x="3203848" y="5231326"/>
            <a:ext cx="3303248" cy="400110"/>
          </a:xfrm>
          <a:prstGeom prst="rect">
            <a:avLst/>
          </a:prstGeom>
          <a:noFill/>
        </p:spPr>
        <p:txBody>
          <a:bodyPr wrap="square" rtlCol="0">
            <a:spAutoFit/>
          </a:bodyPr>
          <a:lstStyle/>
          <a:p>
            <a:pPr algn="ctr">
              <a:spcBef>
                <a:spcPct val="0"/>
              </a:spcBef>
            </a:pPr>
            <a:r>
              <a:rPr lang="zh-CN" altLang="en-US" sz="2000" b="1" dirty="0" smtClean="0">
                <a:solidFill>
                  <a:schemeClr val="bg1"/>
                </a:solidFill>
                <a:latin typeface="华文中宋" pitchFamily="2" charset="-122"/>
                <a:ea typeface="华文中宋" pitchFamily="2" charset="-122"/>
                <a:cs typeface="+mj-cs"/>
              </a:rPr>
              <a:t>北京市安全生产联合会</a:t>
            </a:r>
            <a:endParaRPr lang="zh-CN" altLang="en-US" sz="2000" b="1" dirty="0">
              <a:solidFill>
                <a:schemeClr val="bg1"/>
              </a:solidFill>
              <a:latin typeface="华文中宋" pitchFamily="2" charset="-122"/>
              <a:ea typeface="华文中宋" pitchFamily="2" charset="-122"/>
              <a:cs typeface="+mj-cs"/>
            </a:endParaRPr>
          </a:p>
        </p:txBody>
      </p:sp>
      <p:sp>
        <p:nvSpPr>
          <p:cNvPr id="9" name="矩形 8"/>
          <p:cNvSpPr/>
          <p:nvPr/>
        </p:nvSpPr>
        <p:spPr>
          <a:xfrm>
            <a:off x="3707904" y="5757424"/>
            <a:ext cx="2143140" cy="369332"/>
          </a:xfrm>
          <a:prstGeom prst="rect">
            <a:avLst/>
          </a:prstGeom>
        </p:spPr>
        <p:txBody>
          <a:bodyPr wrap="square">
            <a:spAutoFit/>
          </a:bodyPr>
          <a:lstStyle/>
          <a:p>
            <a:pPr algn="ctr">
              <a:spcBef>
                <a:spcPct val="0"/>
              </a:spcBef>
            </a:pPr>
            <a:r>
              <a:rPr lang="en-US" altLang="zh-CN" b="1" dirty="0" smtClean="0">
                <a:solidFill>
                  <a:schemeClr val="bg1"/>
                </a:solidFill>
                <a:latin typeface="华文中宋" pitchFamily="2" charset="-122"/>
                <a:ea typeface="华文中宋" pitchFamily="2" charset="-122"/>
              </a:rPr>
              <a:t>2017</a:t>
            </a:r>
            <a:r>
              <a:rPr lang="zh-CN" altLang="en-US" b="1" dirty="0" smtClean="0">
                <a:solidFill>
                  <a:schemeClr val="bg1"/>
                </a:solidFill>
                <a:latin typeface="华文中宋" pitchFamily="2" charset="-122"/>
                <a:ea typeface="华文中宋" pitchFamily="2" charset="-122"/>
              </a:rPr>
              <a:t>年</a:t>
            </a:r>
            <a:r>
              <a:rPr lang="en-US" altLang="zh-CN" b="1" dirty="0" smtClean="0">
                <a:solidFill>
                  <a:schemeClr val="bg1"/>
                </a:solidFill>
                <a:latin typeface="华文中宋" pitchFamily="2" charset="-122"/>
                <a:ea typeface="华文中宋" pitchFamily="2" charset="-122"/>
              </a:rPr>
              <a:t>7</a:t>
            </a:r>
            <a:r>
              <a:rPr lang="zh-CN" altLang="en-US" b="1" dirty="0" smtClean="0">
                <a:solidFill>
                  <a:schemeClr val="bg1"/>
                </a:solidFill>
                <a:latin typeface="华文中宋" pitchFamily="2" charset="-122"/>
                <a:ea typeface="华文中宋" pitchFamily="2" charset="-122"/>
              </a:rPr>
              <a:t>月</a:t>
            </a:r>
            <a:r>
              <a:rPr lang="en-US" altLang="zh-CN" b="1" dirty="0" smtClean="0">
                <a:solidFill>
                  <a:schemeClr val="bg1"/>
                </a:solidFill>
                <a:latin typeface="华文中宋" pitchFamily="2" charset="-122"/>
                <a:ea typeface="华文中宋" pitchFamily="2" charset="-122"/>
              </a:rPr>
              <a:t>21</a:t>
            </a:r>
            <a:r>
              <a:rPr lang="zh-CN" altLang="en-US" b="1" dirty="0" smtClean="0">
                <a:solidFill>
                  <a:schemeClr val="bg1"/>
                </a:solidFill>
                <a:latin typeface="华文中宋" pitchFamily="2" charset="-122"/>
                <a:ea typeface="华文中宋" pitchFamily="2" charset="-122"/>
              </a:rPr>
              <a:t>日</a:t>
            </a:r>
            <a:endParaRPr lang="zh-CN" altLang="en-US" b="1" dirty="0">
              <a:solidFill>
                <a:schemeClr val="bg1"/>
              </a:solidFill>
              <a:latin typeface="华文中宋" pitchFamily="2" charset="-122"/>
              <a:ea typeface="华文中宋" pitchFamily="2" charset="-122"/>
            </a:endParaRPr>
          </a:p>
        </p:txBody>
      </p:sp>
      <p:sp>
        <p:nvSpPr>
          <p:cNvPr id="16" name="矩形 15"/>
          <p:cNvSpPr/>
          <p:nvPr/>
        </p:nvSpPr>
        <p:spPr>
          <a:xfrm>
            <a:off x="275681" y="1772816"/>
            <a:ext cx="8400775" cy="1754326"/>
          </a:xfrm>
          <a:prstGeom prst="rect">
            <a:avLst/>
          </a:prstGeom>
          <a:noFill/>
        </p:spPr>
        <p:txBody>
          <a:bodyPr wrap="square" lIns="91440" tIns="45720" rIns="91440" bIns="45720">
            <a:spAutoFit/>
          </a:bodyPr>
          <a:lstStyle/>
          <a:p>
            <a:pPr algn="just"/>
            <a:r>
              <a:rPr lang="zh-CN" altLang="en-US" sz="5400" b="1" dirty="0" smtClean="0">
                <a:ln w="1905">
                  <a:noFill/>
                </a:ln>
                <a:solidFill>
                  <a:schemeClr val="tx2">
                    <a:lumMod val="40000"/>
                    <a:lumOff val="60000"/>
                  </a:schemeClr>
                </a:solidFill>
                <a:effectLst>
                  <a:innerShdw blurRad="69850" dist="43180" dir="5400000">
                    <a:srgbClr val="000000">
                      <a:alpha val="65000"/>
                    </a:srgbClr>
                  </a:innerShdw>
                </a:effectLst>
                <a:latin typeface="华文新魏" pitchFamily="2" charset="-122"/>
                <a:ea typeface="华文新魏" pitchFamily="2" charset="-122"/>
              </a:rPr>
              <a:t>    感谢各区安全监管局、各单位积极配合和大力支持！</a:t>
            </a:r>
            <a:endParaRPr lang="en-US" altLang="zh-CN" sz="5400" b="1" dirty="0" smtClean="0">
              <a:ln w="1905">
                <a:noFill/>
              </a:ln>
              <a:solidFill>
                <a:schemeClr val="tx2">
                  <a:lumMod val="40000"/>
                  <a:lumOff val="60000"/>
                </a:schemeClr>
              </a:solidFill>
              <a:effectLst>
                <a:innerShdw blurRad="69850" dist="43180" dir="5400000">
                  <a:srgbClr val="000000">
                    <a:alpha val="65000"/>
                  </a:srgbClr>
                </a:innerShdw>
              </a:effectLst>
              <a:latin typeface="华文新魏" pitchFamily="2" charset="-122"/>
              <a:ea typeface="华文新魏" pitchFamily="2" charset="-122"/>
            </a:endParaRPr>
          </a:p>
        </p:txBody>
      </p:sp>
    </p:spTree>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25"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sp>
        <p:nvSpPr>
          <p:cNvPr id="27" name="TextBox 26"/>
          <p:cNvSpPr txBox="1"/>
          <p:nvPr/>
        </p:nvSpPr>
        <p:spPr>
          <a:xfrm>
            <a:off x="285720" y="1700808"/>
            <a:ext cx="8215370" cy="2646237"/>
          </a:xfrm>
          <a:prstGeom prst="rect">
            <a:avLst/>
          </a:prstGeom>
          <a:noFill/>
        </p:spPr>
        <p:txBody>
          <a:bodyPr wrap="square" rtlCol="0">
            <a:spAutoFit/>
          </a:bodyPr>
          <a:lstStyle/>
          <a:p>
            <a:pPr>
              <a:lnSpc>
                <a:spcPct val="120000"/>
              </a:lnSpc>
            </a:pPr>
            <a:r>
              <a:rPr lang="zh-CN" altLang="en-US" sz="2000" dirty="0" smtClean="0">
                <a:latin typeface="华文中宋" pitchFamily="2" charset="-122"/>
                <a:ea typeface="华文中宋" pitchFamily="2" charset="-122"/>
              </a:rPr>
              <a:t>       北京市安全生产联合会前身为北京市安全生产协会，由首钢总公司等</a:t>
            </a:r>
            <a:r>
              <a:rPr lang="en-US" sz="2000" dirty="0" smtClean="0">
                <a:latin typeface="华文中宋" pitchFamily="2" charset="-122"/>
                <a:ea typeface="华文中宋" pitchFamily="2" charset="-122"/>
              </a:rPr>
              <a:t>14</a:t>
            </a:r>
            <a:r>
              <a:rPr lang="zh-CN" altLang="en-US" sz="2000" dirty="0" smtClean="0">
                <a:latin typeface="华文中宋" pitchFamily="2" charset="-122"/>
                <a:ea typeface="华文中宋" pitchFamily="2" charset="-122"/>
              </a:rPr>
              <a:t>家单位于</a:t>
            </a:r>
            <a:r>
              <a:rPr lang="en-US" sz="2000" dirty="0" smtClean="0">
                <a:latin typeface="华文中宋" pitchFamily="2" charset="-122"/>
                <a:ea typeface="华文中宋" pitchFamily="2" charset="-122"/>
              </a:rPr>
              <a:t>2007</a:t>
            </a:r>
            <a:r>
              <a:rPr lang="zh-CN" altLang="en-US" sz="2000" dirty="0" smtClean="0">
                <a:latin typeface="华文中宋" pitchFamily="2" charset="-122"/>
                <a:ea typeface="华文中宋" pitchFamily="2" charset="-122"/>
              </a:rPr>
              <a:t>年</a:t>
            </a:r>
            <a:r>
              <a:rPr lang="en-US" sz="2000" dirty="0" smtClean="0">
                <a:latin typeface="华文中宋" pitchFamily="2" charset="-122"/>
                <a:ea typeface="华文中宋" pitchFamily="2" charset="-122"/>
              </a:rPr>
              <a:t>12</a:t>
            </a:r>
            <a:r>
              <a:rPr lang="zh-CN" altLang="en-US" sz="2000" dirty="0" smtClean="0">
                <a:latin typeface="华文中宋" pitchFamily="2" charset="-122"/>
                <a:ea typeface="华文中宋" pitchFamily="2" charset="-122"/>
              </a:rPr>
              <a:t>月发起成立， </a:t>
            </a:r>
            <a:r>
              <a:rPr lang="en-US" sz="2000" dirty="0" smtClean="0">
                <a:latin typeface="华文中宋" pitchFamily="2" charset="-122"/>
                <a:ea typeface="华文中宋" pitchFamily="2" charset="-122"/>
              </a:rPr>
              <a:t>2014</a:t>
            </a:r>
            <a:r>
              <a:rPr lang="zh-CN" altLang="en-US" sz="2000" dirty="0" smtClean="0">
                <a:latin typeface="华文中宋" pitchFamily="2" charset="-122"/>
                <a:ea typeface="华文中宋" pitchFamily="2" charset="-122"/>
              </a:rPr>
              <a:t>年</a:t>
            </a:r>
            <a:r>
              <a:rPr lang="en-US" sz="2000" dirty="0" smtClean="0">
                <a:latin typeface="华文中宋" pitchFamily="2" charset="-122"/>
                <a:ea typeface="华文中宋" pitchFamily="2" charset="-122"/>
              </a:rPr>
              <a:t>12</a:t>
            </a:r>
            <a:r>
              <a:rPr lang="zh-CN" altLang="en-US" sz="2000" dirty="0" smtClean="0">
                <a:latin typeface="华文中宋" pitchFamily="2" charset="-122"/>
                <a:ea typeface="华文中宋" pitchFamily="2" charset="-122"/>
              </a:rPr>
              <a:t>月经第三届会员大会选举产生新一届理事会并正式更名为北京市安全生产联合会。截至目前联合会</a:t>
            </a:r>
            <a:r>
              <a:rPr lang="zh-CN" altLang="en-US" sz="2000" dirty="0">
                <a:latin typeface="华文中宋" pitchFamily="2" charset="-122"/>
                <a:ea typeface="华文中宋" pitchFamily="2" charset="-122"/>
              </a:rPr>
              <a:t>共发展吸收会员</a:t>
            </a:r>
            <a:r>
              <a:rPr lang="zh-CN" altLang="en-US" sz="2000" dirty="0" smtClean="0">
                <a:latin typeface="华文中宋" pitchFamily="2" charset="-122"/>
                <a:ea typeface="华文中宋" pitchFamily="2" charset="-122"/>
              </a:rPr>
              <a:t>单位近</a:t>
            </a:r>
            <a:r>
              <a:rPr lang="en-US" altLang="zh-CN" sz="2000" dirty="0" smtClean="0">
                <a:latin typeface="华文中宋" pitchFamily="2" charset="-122"/>
                <a:ea typeface="华文中宋" pitchFamily="2" charset="-122"/>
              </a:rPr>
              <a:t>300</a:t>
            </a:r>
            <a:r>
              <a:rPr lang="zh-CN" altLang="en-US" sz="2000" dirty="0" smtClean="0">
                <a:latin typeface="华文中宋" pitchFamily="2" charset="-122"/>
                <a:ea typeface="华文中宋" pitchFamily="2" charset="-122"/>
              </a:rPr>
              <a:t>家，会员</a:t>
            </a:r>
            <a:r>
              <a:rPr lang="zh-CN" altLang="en-US" sz="2000" dirty="0">
                <a:latin typeface="华文中宋" pitchFamily="2" charset="-122"/>
                <a:ea typeface="华文中宋" pitchFamily="2" charset="-122"/>
              </a:rPr>
              <a:t>类型覆盖了政府机构、市属国企、科研院所、行业社团和非公有制企业等。秘书处负责联合会日常工作</a:t>
            </a:r>
            <a:r>
              <a:rPr lang="zh-CN" altLang="en-US" sz="2000" dirty="0" smtClean="0">
                <a:latin typeface="华文中宋" pitchFamily="2" charset="-122"/>
                <a:ea typeface="华文中宋" pitchFamily="2" charset="-122"/>
              </a:rPr>
              <a:t>，</a:t>
            </a:r>
            <a:r>
              <a:rPr lang="zh-CN" altLang="en-US" sz="2000" dirty="0">
                <a:latin typeface="华文中宋" pitchFamily="2" charset="-122"/>
                <a:ea typeface="华文中宋" pitchFamily="2" charset="-122"/>
              </a:rPr>
              <a:t>内设综合办公室、社会工作</a:t>
            </a:r>
            <a:r>
              <a:rPr lang="zh-CN" altLang="en-US" sz="2000" dirty="0" smtClean="0">
                <a:latin typeface="华文中宋" pitchFamily="2" charset="-122"/>
                <a:ea typeface="华文中宋" pitchFamily="2" charset="-122"/>
              </a:rPr>
              <a:t>部、</a:t>
            </a:r>
            <a:r>
              <a:rPr lang="zh-CN" altLang="en-US" sz="2000" dirty="0">
                <a:latin typeface="华文中宋" pitchFamily="2" charset="-122"/>
                <a:ea typeface="华文中宋" pitchFamily="2" charset="-122"/>
              </a:rPr>
              <a:t>财务管理中心、安全技术部、信用评价</a:t>
            </a:r>
            <a:r>
              <a:rPr lang="zh-CN" altLang="en-US" sz="2000" dirty="0" smtClean="0">
                <a:latin typeface="华文中宋" pitchFamily="2" charset="-122"/>
                <a:ea typeface="华文中宋" pitchFamily="2" charset="-122"/>
              </a:rPr>
              <a:t>部（年鉴部）、业务发展部</a:t>
            </a:r>
            <a:r>
              <a:rPr lang="zh-CN" altLang="en-US" sz="2000" dirty="0">
                <a:latin typeface="华文中宋" pitchFamily="2" charset="-122"/>
                <a:ea typeface="华文中宋" pitchFamily="2" charset="-122"/>
              </a:rPr>
              <a:t>、对外联络部，工作人员</a:t>
            </a:r>
            <a:r>
              <a:rPr lang="en-US" altLang="zh-CN" sz="2000" dirty="0">
                <a:latin typeface="华文中宋" pitchFamily="2" charset="-122"/>
                <a:ea typeface="华文中宋" pitchFamily="2" charset="-122"/>
              </a:rPr>
              <a:t>25</a:t>
            </a:r>
            <a:r>
              <a:rPr lang="zh-CN" altLang="en-US" sz="2000" dirty="0">
                <a:latin typeface="华文中宋" pitchFamily="2" charset="-122"/>
                <a:ea typeface="华文中宋" pitchFamily="2" charset="-122"/>
              </a:rPr>
              <a:t>名</a:t>
            </a:r>
            <a:r>
              <a:rPr lang="zh-CN" altLang="en-US" sz="2000" dirty="0" smtClean="0">
                <a:latin typeface="华文中宋" pitchFamily="2" charset="-122"/>
                <a:ea typeface="华文中宋" pitchFamily="2" charset="-122"/>
              </a:rPr>
              <a:t>。</a:t>
            </a:r>
            <a:endParaRPr lang="zh-CN" altLang="en-US" sz="2000" dirty="0">
              <a:latin typeface="华文中宋" pitchFamily="2" charset="-122"/>
              <a:ea typeface="华文中宋" pitchFamily="2" charset="-122"/>
            </a:endParaRPr>
          </a:p>
        </p:txBody>
      </p:sp>
      <p:pic>
        <p:nvPicPr>
          <p:cNvPr id="28" name="图片 27" descr="IMG_4035.JPG"/>
          <p:cNvPicPr>
            <a:picLocks noChangeAspect="1"/>
          </p:cNvPicPr>
          <p:nvPr/>
        </p:nvPicPr>
        <p:blipFill>
          <a:blip r:embed="rId3" cstate="print"/>
          <a:stretch>
            <a:fillRect/>
          </a:stretch>
        </p:blipFill>
        <p:spPr>
          <a:xfrm>
            <a:off x="642910" y="4500570"/>
            <a:ext cx="3857652" cy="1885882"/>
          </a:xfrm>
          <a:prstGeom prst="rect">
            <a:avLst/>
          </a:prstGeom>
          <a:solidFill>
            <a:srgbClr val="FFFFFF">
              <a:shade val="85000"/>
            </a:srgbClr>
          </a:solidFill>
          <a:ln w="76200" cap="rnd">
            <a:solidFill>
              <a:schemeClr val="bg1">
                <a:lumMod val="85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 name="TextBox 28"/>
          <p:cNvSpPr txBox="1"/>
          <p:nvPr/>
        </p:nvSpPr>
        <p:spPr>
          <a:xfrm>
            <a:off x="-590335" y="6386476"/>
            <a:ext cx="6091029" cy="400110"/>
          </a:xfrm>
          <a:prstGeom prst="rect">
            <a:avLst/>
          </a:prstGeom>
          <a:noFill/>
        </p:spPr>
        <p:txBody>
          <a:bodyPr wrap="square" rtlCol="0">
            <a:spAutoFit/>
          </a:bodyPr>
          <a:lstStyle/>
          <a:p>
            <a:pPr algn="ctr"/>
            <a:r>
              <a:rPr lang="zh-CN" altLang="en-US" sz="2000" b="1" dirty="0" smtClean="0">
                <a:solidFill>
                  <a:schemeClr val="tx2">
                    <a:lumMod val="75000"/>
                  </a:schemeClr>
                </a:solidFill>
                <a:effectLst>
                  <a:outerShdw blurRad="38100" dist="38100" dir="2700000" algn="tl">
                    <a:srgbClr val="000000">
                      <a:alpha val="43137"/>
                    </a:srgbClr>
                  </a:outerShdw>
                </a:effectLst>
                <a:latin typeface="黑体" pitchFamily="49" charset="-122"/>
                <a:ea typeface="黑体" pitchFamily="49" charset="-122"/>
              </a:rPr>
              <a:t>第三届会员大会</a:t>
            </a:r>
            <a:endParaRPr lang="zh-CN" altLang="en-US" sz="2000" b="1" dirty="0">
              <a:solidFill>
                <a:schemeClr val="tx2">
                  <a:lumMod val="75000"/>
                </a:schemeClr>
              </a:solidFill>
              <a:effectLst>
                <a:outerShdw blurRad="38100" dist="38100" dir="2700000" algn="tl">
                  <a:srgbClr val="000000">
                    <a:alpha val="43137"/>
                  </a:srgbClr>
                </a:outerShdw>
              </a:effectLst>
              <a:latin typeface="黑体" pitchFamily="49" charset="-122"/>
              <a:ea typeface="黑体" pitchFamily="49" charset="-122"/>
            </a:endParaRPr>
          </a:p>
        </p:txBody>
      </p:sp>
      <p:pic>
        <p:nvPicPr>
          <p:cNvPr id="30" name="图片 29" descr="联合会宣传页2.jpg"/>
          <p:cNvPicPr>
            <a:picLocks noChangeAspect="1"/>
          </p:cNvPicPr>
          <p:nvPr/>
        </p:nvPicPr>
        <p:blipFill>
          <a:blip r:embed="rId4" cstate="print"/>
          <a:srcRect t="5208" b="17708"/>
          <a:stretch>
            <a:fillRect/>
          </a:stretch>
        </p:blipFill>
        <p:spPr>
          <a:xfrm rot="1245870">
            <a:off x="6619282" y="4634754"/>
            <a:ext cx="1148042" cy="1616887"/>
          </a:xfrm>
          <a:prstGeom prst="rect">
            <a:avLst/>
          </a:prstGeom>
        </p:spPr>
      </p:pic>
      <p:pic>
        <p:nvPicPr>
          <p:cNvPr id="31" name="图片 30" descr="联合会宣传页1.jpg"/>
          <p:cNvPicPr>
            <a:picLocks noChangeAspect="1"/>
          </p:cNvPicPr>
          <p:nvPr/>
        </p:nvPicPr>
        <p:blipFill>
          <a:blip r:embed="rId5" cstate="print"/>
          <a:srcRect t="6250" b="15625"/>
          <a:stretch>
            <a:fillRect/>
          </a:stretch>
        </p:blipFill>
        <p:spPr>
          <a:xfrm rot="20325784">
            <a:off x="5588794" y="4603897"/>
            <a:ext cx="1153137" cy="1646011"/>
          </a:xfrm>
          <a:prstGeom prst="rect">
            <a:avLst/>
          </a:prstGeom>
        </p:spPr>
      </p:pic>
      <p:sp>
        <p:nvSpPr>
          <p:cNvPr id="32" name="TextBox 31"/>
          <p:cNvSpPr txBox="1"/>
          <p:nvPr/>
        </p:nvSpPr>
        <p:spPr>
          <a:xfrm>
            <a:off x="5143504" y="6357958"/>
            <a:ext cx="3113306" cy="400110"/>
          </a:xfrm>
          <a:prstGeom prst="rect">
            <a:avLst/>
          </a:prstGeom>
          <a:noFill/>
        </p:spPr>
        <p:txBody>
          <a:bodyPr wrap="square" rtlCol="0">
            <a:spAutoFit/>
          </a:bodyPr>
          <a:lstStyle/>
          <a:p>
            <a:pPr algn="ctr"/>
            <a:r>
              <a:rPr lang="zh-CN" altLang="en-US" sz="2000" b="1" dirty="0" smtClean="0">
                <a:solidFill>
                  <a:schemeClr val="tx2">
                    <a:lumMod val="75000"/>
                  </a:schemeClr>
                </a:solidFill>
                <a:effectLst>
                  <a:outerShdw blurRad="38100" dist="38100" dir="2700000" algn="tl">
                    <a:srgbClr val="000000">
                      <a:alpha val="43137"/>
                    </a:srgbClr>
                  </a:outerShdw>
                </a:effectLst>
                <a:latin typeface="黑体" pitchFamily="49" charset="-122"/>
                <a:ea typeface="黑体" pitchFamily="49" charset="-122"/>
              </a:rPr>
              <a:t>联合会宣传彩页</a:t>
            </a:r>
            <a:endParaRPr lang="zh-CN" altLang="en-US" sz="2000" b="1" dirty="0">
              <a:solidFill>
                <a:schemeClr val="tx2">
                  <a:lumMod val="75000"/>
                </a:schemeClr>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11" name="圆角矩形 10"/>
          <p:cNvSpPr/>
          <p:nvPr/>
        </p:nvSpPr>
        <p:spPr>
          <a:xfrm>
            <a:off x="395606" y="1061468"/>
            <a:ext cx="3816424"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t>一、 </a:t>
            </a:r>
            <a:r>
              <a:rPr lang="zh-CN" altLang="en-US" sz="2400" dirty="0" smtClean="0"/>
              <a:t>联合会简介</a:t>
            </a:r>
            <a:endParaRPr lang="zh-CN" altLang="en-US" sz="2400" dirty="0"/>
          </a:p>
        </p:txBody>
      </p:sp>
      <p:cxnSp>
        <p:nvCxnSpPr>
          <p:cNvPr id="12" name="直接连接符 11"/>
          <p:cNvCxnSpPr/>
          <p:nvPr/>
        </p:nvCxnSpPr>
        <p:spPr>
          <a:xfrm>
            <a:off x="376217" y="1592796"/>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395536" y="2204864"/>
            <a:ext cx="8136904" cy="3600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3"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786" y="2516399"/>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9" name="圆角矩形 8"/>
          <p:cNvSpPr/>
          <p:nvPr/>
        </p:nvSpPr>
        <p:spPr>
          <a:xfrm>
            <a:off x="755576" y="1340768"/>
            <a:ext cx="5816688"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t>二、 </a:t>
            </a:r>
            <a:r>
              <a:rPr lang="zh-CN" altLang="zh-CN" sz="2400" dirty="0" smtClean="0"/>
              <a:t>应急</a:t>
            </a:r>
            <a:r>
              <a:rPr lang="zh-CN" altLang="zh-CN" sz="2400" dirty="0" smtClean="0"/>
              <a:t>管理</a:t>
            </a:r>
            <a:r>
              <a:rPr lang="zh-CN" altLang="en-US" sz="2400" dirty="0" smtClean="0"/>
              <a:t>试点工作的目的和</a:t>
            </a:r>
            <a:r>
              <a:rPr lang="zh-CN" altLang="zh-CN" sz="2400" b="1" dirty="0" smtClean="0"/>
              <a:t>意义</a:t>
            </a:r>
            <a:endParaRPr lang="zh-CN" altLang="en-US" sz="2400" b="1" dirty="0"/>
          </a:p>
        </p:txBody>
      </p:sp>
      <p:sp>
        <p:nvSpPr>
          <p:cNvPr id="10" name="TextBox 9"/>
          <p:cNvSpPr txBox="1"/>
          <p:nvPr/>
        </p:nvSpPr>
        <p:spPr>
          <a:xfrm>
            <a:off x="395536" y="2492896"/>
            <a:ext cx="8136904" cy="3416320"/>
          </a:xfrm>
          <a:prstGeom prst="rect">
            <a:avLst/>
          </a:prstGeom>
          <a:noFill/>
        </p:spPr>
        <p:txBody>
          <a:bodyPr wrap="square" rtlCol="0">
            <a:spAutoFit/>
          </a:bodyPr>
          <a:lstStyle/>
          <a:p>
            <a:r>
              <a:rPr lang="en-US" altLang="zh-CN" sz="2400" dirty="0" smtClean="0"/>
              <a:t>       </a:t>
            </a:r>
            <a:r>
              <a:rPr lang="zh-CN" altLang="zh-CN" sz="2400" dirty="0" smtClean="0"/>
              <a:t>认真</a:t>
            </a:r>
            <a:r>
              <a:rPr lang="zh-CN" altLang="zh-CN" sz="2400" dirty="0"/>
              <a:t>贯彻落实《企业安全生产应急管理九条规定》（国家安全监管总局令第</a:t>
            </a:r>
            <a:r>
              <a:rPr lang="en-US" altLang="zh-CN" sz="2400" dirty="0"/>
              <a:t>74</a:t>
            </a:r>
            <a:r>
              <a:rPr lang="zh-CN" altLang="zh-CN" sz="2400" dirty="0"/>
              <a:t>号）和《国家安全监管总局关于印发</a:t>
            </a:r>
            <a:r>
              <a:rPr lang="en-US" altLang="zh-CN" sz="2400" dirty="0"/>
              <a:t>2015</a:t>
            </a:r>
            <a:r>
              <a:rPr lang="zh-CN" altLang="zh-CN" sz="2400" dirty="0"/>
              <a:t>年工作要点的通知》（安监总办</a:t>
            </a:r>
            <a:r>
              <a:rPr lang="en-US" altLang="zh-CN" sz="2400" dirty="0"/>
              <a:t>[2015]11</a:t>
            </a:r>
            <a:r>
              <a:rPr lang="zh-CN" altLang="zh-CN" sz="2400" dirty="0"/>
              <a:t>号）文件精神</a:t>
            </a:r>
            <a:r>
              <a:rPr lang="zh-CN" altLang="en-US" sz="2400" dirty="0" smtClean="0"/>
              <a:t>。</a:t>
            </a:r>
            <a:endParaRPr lang="en-US" altLang="zh-CN" sz="2400" dirty="0"/>
          </a:p>
          <a:p>
            <a:r>
              <a:rPr lang="en-US" altLang="zh-CN" sz="2400" dirty="0" smtClean="0"/>
              <a:t>      </a:t>
            </a:r>
          </a:p>
          <a:p>
            <a:r>
              <a:rPr lang="en-US" altLang="zh-CN" sz="2400" dirty="0"/>
              <a:t> </a:t>
            </a:r>
            <a:r>
              <a:rPr lang="en-US" altLang="zh-CN" sz="2400" dirty="0" smtClean="0"/>
              <a:t>     </a:t>
            </a:r>
            <a:r>
              <a:rPr lang="zh-CN" altLang="zh-CN" sz="2400" dirty="0" smtClean="0"/>
              <a:t>安全生产</a:t>
            </a:r>
            <a:r>
              <a:rPr lang="zh-CN" altLang="zh-CN" sz="2400" dirty="0" smtClean="0"/>
              <a:t>应急管理示范试点工作的</a:t>
            </a:r>
            <a:r>
              <a:rPr lang="zh-CN" altLang="zh-CN" sz="2400" b="1" i="1" u="sng" dirty="0" smtClean="0"/>
              <a:t>主要任务</a:t>
            </a:r>
            <a:r>
              <a:rPr lang="zh-CN" altLang="zh-CN" sz="2400" dirty="0" smtClean="0"/>
              <a:t>是：着力解决企业存在的应急预案实用性和针对性不强、应急培训和应急演练不到位、应急响应不及时、应急资源准备不足、应急队伍管理不规范等突出问题。</a:t>
            </a:r>
            <a:endParaRPr lang="en-US" altLang="zh-CN" sz="2400" dirty="0" smtClean="0"/>
          </a:p>
          <a:p>
            <a:r>
              <a:rPr lang="en-US" altLang="zh-CN" sz="2400" dirty="0" smtClean="0"/>
              <a:t>         </a:t>
            </a:r>
            <a:endParaRPr lang="zh-CN" altLang="en-US" sz="2400"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3"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786" y="2516399"/>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0" name="TextBox 9"/>
          <p:cNvSpPr txBox="1"/>
          <p:nvPr/>
        </p:nvSpPr>
        <p:spPr>
          <a:xfrm>
            <a:off x="611560" y="2276872"/>
            <a:ext cx="4608512" cy="3416320"/>
          </a:xfrm>
          <a:prstGeom prst="rect">
            <a:avLst/>
          </a:prstGeom>
          <a:noFill/>
        </p:spPr>
        <p:txBody>
          <a:bodyPr wrap="square" rtlCol="0">
            <a:spAutoFit/>
          </a:bodyPr>
          <a:lstStyle/>
          <a:p>
            <a:pPr algn="just"/>
            <a:r>
              <a:rPr lang="en-US" altLang="zh-CN" sz="2400" dirty="0" smtClean="0"/>
              <a:t>2015</a:t>
            </a:r>
            <a:r>
              <a:rPr lang="zh-CN" altLang="en-US" sz="2400" dirty="0"/>
              <a:t>年</a:t>
            </a:r>
            <a:r>
              <a:rPr lang="en-US" altLang="zh-CN" sz="2400" dirty="0"/>
              <a:t>4</a:t>
            </a:r>
            <a:r>
              <a:rPr lang="zh-CN" altLang="en-US" sz="2400" dirty="0"/>
              <a:t>月市安全监管局专门印发了</a:t>
            </a:r>
            <a:r>
              <a:rPr lang="en-US" altLang="zh-CN" sz="2400" dirty="0"/>
              <a:t>《</a:t>
            </a:r>
            <a:r>
              <a:rPr lang="zh-CN" altLang="en-US" sz="2400" dirty="0"/>
              <a:t>企业安全生产应急管理示范企业试点工作方案</a:t>
            </a:r>
            <a:r>
              <a:rPr lang="en-US" altLang="zh-CN" sz="2400" dirty="0"/>
              <a:t>》</a:t>
            </a:r>
            <a:r>
              <a:rPr lang="zh-CN" altLang="en-US" sz="2400" dirty="0"/>
              <a:t>（京安监发</a:t>
            </a:r>
            <a:r>
              <a:rPr lang="en-US" altLang="zh-CN" sz="2400" dirty="0"/>
              <a:t>[2015]47</a:t>
            </a:r>
            <a:r>
              <a:rPr lang="zh-CN" altLang="en-US" sz="2400" dirty="0"/>
              <a:t>号</a:t>
            </a:r>
            <a:r>
              <a:rPr lang="zh-CN" altLang="en-US" sz="2400" dirty="0" smtClean="0"/>
              <a:t>），</a:t>
            </a:r>
            <a:r>
              <a:rPr lang="en-US" altLang="zh-CN" sz="2400" dirty="0" smtClean="0"/>
              <a:t>10</a:t>
            </a:r>
            <a:r>
              <a:rPr lang="zh-CN" altLang="en-US" sz="2400" dirty="0" smtClean="0"/>
              <a:t>月下发了</a:t>
            </a:r>
            <a:r>
              <a:rPr lang="en-US" altLang="zh-CN" sz="2400" dirty="0" smtClean="0"/>
              <a:t>《</a:t>
            </a:r>
            <a:r>
              <a:rPr lang="zh-CN" altLang="en-US" sz="2400" dirty="0" smtClean="0"/>
              <a:t>北京市</a:t>
            </a:r>
            <a:r>
              <a:rPr lang="zh-CN" altLang="en-US" sz="2400" dirty="0"/>
              <a:t>生产经营单位安全生产应急管理示范试点工作检查验收方案</a:t>
            </a:r>
            <a:r>
              <a:rPr lang="en-US" altLang="zh-CN" sz="2400" dirty="0"/>
              <a:t>》</a:t>
            </a:r>
            <a:r>
              <a:rPr lang="zh-CN" altLang="en-US" sz="2400" dirty="0"/>
              <a:t>（京安监发</a:t>
            </a:r>
            <a:r>
              <a:rPr lang="en-US" altLang="zh-CN" sz="2400" dirty="0"/>
              <a:t>[2015]101</a:t>
            </a:r>
            <a:r>
              <a:rPr lang="zh-CN" altLang="en-US" sz="2400" dirty="0"/>
              <a:t>号</a:t>
            </a:r>
            <a:r>
              <a:rPr lang="zh-CN" altLang="en-US" sz="2400" dirty="0" smtClean="0"/>
              <a:t>），部署启动应急</a:t>
            </a:r>
            <a:r>
              <a:rPr lang="zh-CN" altLang="en-US" sz="2400" dirty="0"/>
              <a:t>管理示范企业试点创建</a:t>
            </a:r>
            <a:r>
              <a:rPr lang="zh-CN" altLang="en-US" sz="2400" dirty="0" smtClean="0"/>
              <a:t>工作，在全国尚属</a:t>
            </a:r>
            <a:r>
              <a:rPr lang="zh-CN" altLang="en-US" sz="2400" dirty="0"/>
              <a:t>首</a:t>
            </a:r>
            <a:r>
              <a:rPr lang="zh-CN" altLang="en-US" sz="2400" dirty="0" smtClean="0"/>
              <a:t>例。</a:t>
            </a:r>
            <a:endParaRPr lang="en-US" altLang="zh-CN" sz="2400" dirty="0" smtClean="0"/>
          </a:p>
        </p:txBody>
      </p:sp>
      <p:pic>
        <p:nvPicPr>
          <p:cNvPr id="11" name="图片 10" descr="9.18会议照片.jpg"/>
          <p:cNvPicPr>
            <a:picLocks noChangeAspect="1"/>
          </p:cNvPicPr>
          <p:nvPr/>
        </p:nvPicPr>
        <p:blipFill>
          <a:blip r:embed="rId5" cstate="print"/>
          <a:srcRect t="5085" b="18644"/>
          <a:stretch>
            <a:fillRect/>
          </a:stretch>
        </p:blipFill>
        <p:spPr>
          <a:xfrm>
            <a:off x="5364088" y="2060848"/>
            <a:ext cx="3649412" cy="1944216"/>
          </a:xfrm>
          <a:prstGeom prst="rect">
            <a:avLst/>
          </a:prstGeom>
        </p:spPr>
      </p:pic>
      <p:sp>
        <p:nvSpPr>
          <p:cNvPr id="12" name="圆角矩形 11"/>
          <p:cNvSpPr/>
          <p:nvPr/>
        </p:nvSpPr>
        <p:spPr>
          <a:xfrm>
            <a:off x="615716" y="1338158"/>
            <a:ext cx="5816688"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2400" dirty="0" smtClean="0"/>
              <a:t>二、 </a:t>
            </a:r>
            <a:r>
              <a:rPr lang="zh-CN" altLang="zh-CN" sz="2400" dirty="0" smtClean="0"/>
              <a:t>应急</a:t>
            </a:r>
            <a:r>
              <a:rPr lang="zh-CN" altLang="zh-CN" sz="2400" dirty="0" smtClean="0"/>
              <a:t>管理</a:t>
            </a:r>
            <a:r>
              <a:rPr lang="zh-CN" altLang="en-US" sz="2400" dirty="0" smtClean="0"/>
              <a:t>试点工作的目的和</a:t>
            </a:r>
            <a:r>
              <a:rPr lang="zh-CN" altLang="zh-CN" sz="2400" b="1" dirty="0" smtClean="0"/>
              <a:t>意义</a:t>
            </a:r>
            <a:endParaRPr lang="zh-CN" altLang="en-US" sz="2400" b="1" dirty="0"/>
          </a:p>
        </p:txBody>
      </p:sp>
      <p:pic>
        <p:nvPicPr>
          <p:cNvPr id="13" name="图片 12" descr="9.18会议照片.jpg"/>
          <p:cNvPicPr>
            <a:picLocks noChangeAspect="1"/>
          </p:cNvPicPr>
          <p:nvPr/>
        </p:nvPicPr>
        <p:blipFill>
          <a:blip r:embed="rId6" cstate="print"/>
          <a:stretch>
            <a:fillRect/>
          </a:stretch>
        </p:blipFill>
        <p:spPr>
          <a:xfrm>
            <a:off x="5364088" y="4005064"/>
            <a:ext cx="3649412" cy="2057460"/>
          </a:xfrm>
          <a:prstGeom prst="rect">
            <a:avLst/>
          </a:prstGeom>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3"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786" y="2516399"/>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9" name="圆角矩形 8"/>
          <p:cNvSpPr/>
          <p:nvPr/>
        </p:nvSpPr>
        <p:spPr>
          <a:xfrm>
            <a:off x="755576" y="1340768"/>
            <a:ext cx="781695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三</a:t>
            </a:r>
            <a:r>
              <a:rPr lang="zh-CN" altLang="zh-CN" sz="2400" dirty="0" smtClean="0"/>
              <a:t>、</a:t>
            </a:r>
            <a:r>
              <a:rPr lang="en-US" altLang="zh-CN" sz="2400" dirty="0" smtClean="0"/>
              <a:t>2015-2016</a:t>
            </a:r>
            <a:r>
              <a:rPr lang="zh-CN" altLang="en-US" sz="2400" dirty="0" smtClean="0"/>
              <a:t>年应急管理</a:t>
            </a:r>
            <a:r>
              <a:rPr lang="zh-CN" altLang="zh-CN" sz="2400" dirty="0" smtClean="0"/>
              <a:t>示范</a:t>
            </a:r>
            <a:r>
              <a:rPr lang="zh-CN" altLang="en-US" sz="2400" dirty="0" smtClean="0"/>
              <a:t>试点工作回顾</a:t>
            </a:r>
            <a:endParaRPr lang="zh-CN" altLang="zh-CN" sz="2400" dirty="0"/>
          </a:p>
        </p:txBody>
      </p:sp>
      <p:sp>
        <p:nvSpPr>
          <p:cNvPr id="10" name="TextBox 9"/>
          <p:cNvSpPr txBox="1"/>
          <p:nvPr/>
        </p:nvSpPr>
        <p:spPr>
          <a:xfrm>
            <a:off x="179512" y="2204864"/>
            <a:ext cx="5184576" cy="3724096"/>
          </a:xfrm>
          <a:prstGeom prst="rect">
            <a:avLst/>
          </a:prstGeom>
          <a:noFill/>
        </p:spPr>
        <p:txBody>
          <a:bodyPr wrap="square" rtlCol="0">
            <a:spAutoFit/>
          </a:bodyPr>
          <a:lstStyle/>
          <a:p>
            <a:r>
              <a:rPr lang="en-US" altLang="zh-CN" sz="2000" dirty="0" smtClean="0"/>
              <a:t>     </a:t>
            </a:r>
            <a:r>
              <a:rPr lang="zh-CN" altLang="en-US" sz="2400" b="1" dirty="0" smtClean="0">
                <a:latin typeface="+mn-ea"/>
              </a:rPr>
              <a:t>（一）</a:t>
            </a:r>
            <a:r>
              <a:rPr lang="en-US" altLang="zh-CN" sz="2400" b="1" dirty="0" smtClean="0">
                <a:latin typeface="+mn-ea"/>
              </a:rPr>
              <a:t>2015</a:t>
            </a:r>
            <a:r>
              <a:rPr lang="zh-CN" altLang="en-US" sz="2400" b="1" dirty="0" smtClean="0">
                <a:latin typeface="+mn-ea"/>
              </a:rPr>
              <a:t>年加油加气站应急管理示范试点</a:t>
            </a:r>
            <a:endParaRPr lang="en-US" altLang="zh-CN" sz="2400" b="1" dirty="0" smtClean="0">
              <a:latin typeface="+mn-ea"/>
            </a:endParaRPr>
          </a:p>
          <a:p>
            <a:endParaRPr lang="en-US" altLang="zh-CN" sz="2400" dirty="0" smtClean="0"/>
          </a:p>
          <a:p>
            <a:r>
              <a:rPr lang="en-US" altLang="zh-CN" sz="2400" dirty="0" smtClean="0"/>
              <a:t>       </a:t>
            </a:r>
            <a:r>
              <a:rPr lang="en-US" altLang="zh-CN" sz="2400" dirty="0"/>
              <a:t>2015</a:t>
            </a:r>
            <a:r>
              <a:rPr lang="zh-CN" altLang="en-US" sz="2400" dirty="0"/>
              <a:t>年</a:t>
            </a:r>
            <a:r>
              <a:rPr lang="en-US" altLang="zh-CN" sz="2400" dirty="0"/>
              <a:t>11</a:t>
            </a:r>
            <a:r>
              <a:rPr lang="zh-CN" altLang="en-US" sz="2400" dirty="0"/>
              <a:t>月至</a:t>
            </a:r>
            <a:r>
              <a:rPr lang="en-US" altLang="zh-CN" sz="2400" dirty="0"/>
              <a:t>2016</a:t>
            </a:r>
            <a:r>
              <a:rPr lang="zh-CN" altLang="en-US" sz="2400" dirty="0"/>
              <a:t>年</a:t>
            </a:r>
            <a:r>
              <a:rPr lang="en-US" altLang="zh-CN" sz="2400" dirty="0"/>
              <a:t>2</a:t>
            </a:r>
            <a:r>
              <a:rPr lang="zh-CN" altLang="en-US" sz="2400" dirty="0"/>
              <a:t>月，</a:t>
            </a:r>
            <a:r>
              <a:rPr lang="zh-CN" altLang="zh-CN" sz="2400" dirty="0" smtClean="0"/>
              <a:t>北京市</a:t>
            </a:r>
            <a:r>
              <a:rPr lang="zh-CN" altLang="zh-CN" sz="2400" dirty="0"/>
              <a:t>安全生产联合会组建验收评估专家组，</a:t>
            </a:r>
            <a:r>
              <a:rPr lang="zh-CN" altLang="en-US" sz="2400" dirty="0"/>
              <a:t>在各区局的大力配合下</a:t>
            </a:r>
            <a:r>
              <a:rPr lang="zh-CN" altLang="en-US" sz="2400" dirty="0" smtClean="0"/>
              <a:t>，</a:t>
            </a:r>
            <a:r>
              <a:rPr lang="zh-CN" altLang="zh-CN" sz="2400" dirty="0" smtClean="0"/>
              <a:t>对</a:t>
            </a:r>
            <a:r>
              <a:rPr lang="zh-CN" altLang="zh-CN" sz="2400" dirty="0"/>
              <a:t>全市</a:t>
            </a:r>
            <a:r>
              <a:rPr lang="en-US" altLang="zh-CN" sz="2400" dirty="0"/>
              <a:t>17</a:t>
            </a:r>
            <a:r>
              <a:rPr lang="zh-CN" altLang="zh-CN" sz="2400" dirty="0"/>
              <a:t>个区报送的</a:t>
            </a:r>
            <a:r>
              <a:rPr lang="en-US" altLang="zh-CN" sz="2400" dirty="0"/>
              <a:t>88</a:t>
            </a:r>
            <a:r>
              <a:rPr lang="zh-CN" altLang="zh-CN" sz="2400" dirty="0"/>
              <a:t>家加油站进行了两轮现场验收评估工作</a:t>
            </a:r>
            <a:r>
              <a:rPr lang="zh-CN" altLang="en-US" sz="2400" dirty="0"/>
              <a:t>，</a:t>
            </a:r>
            <a:r>
              <a:rPr lang="zh-CN" altLang="zh-CN" sz="2400" dirty="0"/>
              <a:t>共有</a:t>
            </a:r>
            <a:r>
              <a:rPr lang="en-US" altLang="zh-CN" sz="2400" dirty="0"/>
              <a:t>57</a:t>
            </a:r>
            <a:r>
              <a:rPr lang="zh-CN" altLang="zh-CN" sz="2400" dirty="0"/>
              <a:t>家企业通过验收评估，达标率约</a:t>
            </a:r>
            <a:r>
              <a:rPr lang="en-US" altLang="zh-CN" sz="2400" dirty="0"/>
              <a:t>65%</a:t>
            </a:r>
            <a:r>
              <a:rPr lang="zh-CN" altLang="zh-CN" sz="2400" dirty="0" smtClean="0"/>
              <a:t>。</a:t>
            </a:r>
            <a:endParaRPr lang="en-US" altLang="zh-CN" sz="2400" dirty="0" smtClean="0"/>
          </a:p>
          <a:p>
            <a:endParaRPr lang="en-US" altLang="zh-CN" sz="2000" dirty="0" smtClean="0"/>
          </a:p>
        </p:txBody>
      </p:sp>
      <p:pic>
        <p:nvPicPr>
          <p:cNvPr id="12" name="图片 11" descr="E:\2016年工作照片\加油站二次应急验收现场20160219\昌平海淀照片\昌平南丰路加油站\IMG_209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2060848"/>
            <a:ext cx="3037642" cy="1944216"/>
          </a:xfrm>
          <a:prstGeom prst="rect">
            <a:avLst/>
          </a:prstGeom>
          <a:noFill/>
          <a:ln>
            <a:noFill/>
          </a:ln>
        </p:spPr>
      </p:pic>
      <p:pic>
        <p:nvPicPr>
          <p:cNvPr id="13" name="图片 12" descr="E:\2016年工作照片\加油站二次应急验收现场20160219\昌平海淀照片\昌平沙河加油站\IMG_209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4101339"/>
            <a:ext cx="2999454" cy="1917148"/>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3"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8" name="Picture 4" descr="PPECLOGO-eff-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25" name="圆角矩形 24"/>
          <p:cNvSpPr/>
          <p:nvPr/>
        </p:nvSpPr>
        <p:spPr>
          <a:xfrm>
            <a:off x="556367" y="1196752"/>
            <a:ext cx="781695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三</a:t>
            </a:r>
            <a:r>
              <a:rPr lang="zh-CN" altLang="zh-CN" sz="2400" dirty="0" smtClean="0"/>
              <a:t>、</a:t>
            </a:r>
            <a:r>
              <a:rPr lang="en-US" altLang="zh-CN" sz="2400" dirty="0" smtClean="0"/>
              <a:t>2015-2016</a:t>
            </a:r>
            <a:r>
              <a:rPr lang="zh-CN" altLang="en-US" sz="2400" dirty="0" smtClean="0"/>
              <a:t>年应急管理</a:t>
            </a:r>
            <a:r>
              <a:rPr lang="zh-CN" altLang="zh-CN" sz="2400" dirty="0" smtClean="0"/>
              <a:t>示范</a:t>
            </a:r>
            <a:r>
              <a:rPr lang="zh-CN" altLang="en-US" sz="2400" dirty="0" smtClean="0"/>
              <a:t>试点工作回顾</a:t>
            </a:r>
            <a:endParaRPr lang="zh-CN" altLang="zh-CN" sz="2400" dirty="0"/>
          </a:p>
        </p:txBody>
      </p:sp>
      <p:sp>
        <p:nvSpPr>
          <p:cNvPr id="28" name="TextBox 27"/>
          <p:cNvSpPr txBox="1"/>
          <p:nvPr/>
        </p:nvSpPr>
        <p:spPr>
          <a:xfrm>
            <a:off x="450740" y="2204864"/>
            <a:ext cx="7922579" cy="2954655"/>
          </a:xfrm>
          <a:prstGeom prst="rect">
            <a:avLst/>
          </a:prstGeom>
          <a:noFill/>
        </p:spPr>
        <p:txBody>
          <a:bodyPr wrap="square" rtlCol="0">
            <a:spAutoFit/>
          </a:bodyPr>
          <a:lstStyle/>
          <a:p>
            <a:pPr algn="just"/>
            <a:r>
              <a:rPr lang="en-US" altLang="zh-CN" sz="2400" dirty="0" smtClean="0"/>
              <a:t>       </a:t>
            </a:r>
            <a:r>
              <a:rPr lang="zh-CN" altLang="en-US" sz="2400" b="1" dirty="0" smtClean="0">
                <a:latin typeface="+mn-ea"/>
              </a:rPr>
              <a:t>（二）</a:t>
            </a:r>
            <a:r>
              <a:rPr lang="en-US" altLang="zh-CN" sz="2400" b="1" dirty="0" smtClean="0">
                <a:latin typeface="+mn-ea"/>
              </a:rPr>
              <a:t>2016</a:t>
            </a:r>
            <a:r>
              <a:rPr lang="zh-CN" altLang="en-US" sz="2400" b="1" dirty="0" smtClean="0">
                <a:latin typeface="+mn-ea"/>
              </a:rPr>
              <a:t>年重大危险源企业应急</a:t>
            </a:r>
            <a:r>
              <a:rPr lang="zh-CN" altLang="en-US" sz="2400" b="1" dirty="0">
                <a:latin typeface="+mn-ea"/>
              </a:rPr>
              <a:t>管理示范试点</a:t>
            </a:r>
            <a:endParaRPr lang="en-US" altLang="zh-CN" sz="2400" b="1" dirty="0">
              <a:latin typeface="+mn-ea"/>
            </a:endParaRPr>
          </a:p>
          <a:p>
            <a:pPr algn="just"/>
            <a:r>
              <a:rPr lang="en-US" altLang="zh-CN" sz="2400" dirty="0" smtClean="0"/>
              <a:t>      </a:t>
            </a:r>
          </a:p>
          <a:p>
            <a:pPr algn="just"/>
            <a:r>
              <a:rPr lang="en-US" altLang="zh-CN" sz="2400" dirty="0"/>
              <a:t> </a:t>
            </a:r>
            <a:r>
              <a:rPr lang="en-US" altLang="zh-CN" sz="2400" dirty="0" smtClean="0"/>
              <a:t>       </a:t>
            </a:r>
            <a:r>
              <a:rPr lang="en-US" altLang="zh-CN" sz="2400" dirty="0" smtClean="0"/>
              <a:t> 1</a:t>
            </a:r>
            <a:r>
              <a:rPr lang="zh-CN" altLang="en-US" sz="2400" dirty="0" smtClean="0"/>
              <a:t>、</a:t>
            </a:r>
            <a:r>
              <a:rPr lang="zh-CN" altLang="zh-CN" sz="2400" dirty="0" smtClean="0"/>
              <a:t>市</a:t>
            </a:r>
            <a:r>
              <a:rPr lang="zh-CN" altLang="zh-CN" sz="2400" dirty="0"/>
              <a:t>安全监管局于</a:t>
            </a:r>
            <a:r>
              <a:rPr lang="en-US" altLang="zh-CN" sz="2400" dirty="0"/>
              <a:t>2016</a:t>
            </a:r>
            <a:r>
              <a:rPr lang="zh-CN" altLang="zh-CN" sz="2400" dirty="0"/>
              <a:t>年</a:t>
            </a:r>
            <a:r>
              <a:rPr lang="en-US" altLang="zh-CN" sz="2400" dirty="0"/>
              <a:t>3</a:t>
            </a:r>
            <a:r>
              <a:rPr lang="zh-CN" altLang="zh-CN" sz="2400" dirty="0"/>
              <a:t>月下发了《关于</a:t>
            </a:r>
            <a:r>
              <a:rPr lang="en-US" altLang="zh-CN" sz="2400" dirty="0"/>
              <a:t>2015</a:t>
            </a:r>
            <a:r>
              <a:rPr lang="zh-CN" altLang="zh-CN" sz="2400" dirty="0"/>
              <a:t>年安全生产应急管理示范试点工作情况的通报》（京安监办发</a:t>
            </a:r>
            <a:r>
              <a:rPr lang="en-US" altLang="zh-CN" sz="2400" dirty="0"/>
              <a:t>[2016]38</a:t>
            </a:r>
            <a:r>
              <a:rPr lang="zh-CN" altLang="zh-CN" sz="2400" dirty="0"/>
              <a:t>号），对</a:t>
            </a:r>
            <a:r>
              <a:rPr lang="en-US" altLang="zh-CN" sz="2400" dirty="0"/>
              <a:t>2015</a:t>
            </a:r>
            <a:r>
              <a:rPr lang="zh-CN" altLang="zh-CN" sz="2400" dirty="0"/>
              <a:t>年加油加气站应急管理示范试点工作进行了通报，对</a:t>
            </a:r>
            <a:r>
              <a:rPr lang="en-US" altLang="zh-CN" sz="2400" dirty="0"/>
              <a:t>2016</a:t>
            </a:r>
            <a:r>
              <a:rPr lang="zh-CN" altLang="zh-CN" sz="2400" dirty="0"/>
              <a:t>年开展危险化学品重大危险源应急管理示范企业试点工作进行了部署</a:t>
            </a:r>
            <a:r>
              <a:rPr lang="zh-CN" altLang="zh-CN" sz="2400" dirty="0" smtClean="0"/>
              <a:t>。</a:t>
            </a:r>
          </a:p>
          <a:p>
            <a:endParaRPr lang="zh-CN" alt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85786" y="2516399"/>
            <a:ext cx="7572428" cy="923330"/>
          </a:xfrm>
          <a:prstGeom prst="rect">
            <a:avLst/>
          </a:prstGeom>
          <a:noFill/>
        </p:spPr>
        <p:txBody>
          <a:bodyPr wrap="square" rtlCol="0">
            <a:spAutoFit/>
          </a:bodyPr>
          <a:lstStyle/>
          <a:p>
            <a:pPr>
              <a:lnSpc>
                <a:spcPct val="150000"/>
              </a:lnSpc>
            </a:pPr>
            <a:r>
              <a:rPr lang="en-US" sz="2400" b="1" dirty="0" smtClean="0">
                <a:latin typeface="华文中宋" pitchFamily="2" charset="-122"/>
                <a:ea typeface="华文中宋" pitchFamily="2" charset="-122"/>
              </a:rPr>
              <a:t>      </a:t>
            </a:r>
            <a:endParaRPr lang="zh-CN" altLang="en-US" sz="2000" dirty="0" smtClean="0">
              <a:latin typeface="华文中宋" pitchFamily="2" charset="-122"/>
              <a:ea typeface="华文中宋" pitchFamily="2" charset="-122"/>
            </a:endParaRPr>
          </a:p>
          <a:p>
            <a:endParaRPr lang="zh-CN" altLang="en-US" dirty="0"/>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1" name="圆角矩形 10"/>
          <p:cNvSpPr/>
          <p:nvPr/>
        </p:nvSpPr>
        <p:spPr>
          <a:xfrm>
            <a:off x="755576" y="1340768"/>
            <a:ext cx="781695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三</a:t>
            </a:r>
            <a:r>
              <a:rPr lang="zh-CN" altLang="zh-CN" sz="2400" dirty="0" smtClean="0"/>
              <a:t>、</a:t>
            </a:r>
            <a:r>
              <a:rPr lang="en-US" altLang="zh-CN" sz="2400" dirty="0" smtClean="0"/>
              <a:t>2015-2016</a:t>
            </a:r>
            <a:r>
              <a:rPr lang="zh-CN" altLang="en-US" sz="2400" dirty="0" smtClean="0"/>
              <a:t>年应急管理</a:t>
            </a:r>
            <a:r>
              <a:rPr lang="zh-CN" altLang="zh-CN" sz="2400" dirty="0" smtClean="0"/>
              <a:t>示范</a:t>
            </a:r>
            <a:r>
              <a:rPr lang="zh-CN" altLang="en-US" sz="2400" dirty="0" smtClean="0"/>
              <a:t>试点工作回顾</a:t>
            </a:r>
            <a:endParaRPr lang="zh-CN" altLang="zh-CN" sz="2400" dirty="0"/>
          </a:p>
        </p:txBody>
      </p:sp>
      <p:sp>
        <p:nvSpPr>
          <p:cNvPr id="15" name="圆角矩形 14"/>
          <p:cNvSpPr/>
          <p:nvPr/>
        </p:nvSpPr>
        <p:spPr>
          <a:xfrm>
            <a:off x="-32" y="2348880"/>
            <a:ext cx="4860064" cy="331236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357158" y="2492896"/>
            <a:ext cx="4306894" cy="3323987"/>
          </a:xfrm>
          <a:prstGeom prst="rect">
            <a:avLst/>
          </a:prstGeom>
          <a:noFill/>
        </p:spPr>
        <p:txBody>
          <a:bodyPr wrap="square" rtlCol="0">
            <a:spAutoFit/>
          </a:bodyPr>
          <a:lstStyle/>
          <a:p>
            <a:pPr algn="just"/>
            <a:r>
              <a:rPr lang="en-US" altLang="zh-CN" sz="2400" dirty="0" smtClean="0"/>
              <a:t>        </a:t>
            </a:r>
            <a:r>
              <a:rPr lang="en-US" altLang="zh-CN" sz="2400" dirty="0" smtClean="0"/>
              <a:t>2</a:t>
            </a:r>
            <a:r>
              <a:rPr lang="zh-CN" altLang="en-US" sz="2400" dirty="0" smtClean="0"/>
              <a:t>、</a:t>
            </a:r>
            <a:r>
              <a:rPr lang="zh-CN" altLang="zh-CN" sz="2400" dirty="0" smtClean="0"/>
              <a:t>北京市</a:t>
            </a:r>
            <a:r>
              <a:rPr lang="zh-CN" altLang="zh-CN" sz="2400" dirty="0" smtClean="0"/>
              <a:t>安全生产联合会组建验收评估专家组，</a:t>
            </a:r>
            <a:r>
              <a:rPr lang="zh-CN" altLang="en-US" sz="2400" dirty="0"/>
              <a:t>在各区局的大力配合下</a:t>
            </a:r>
            <a:r>
              <a:rPr lang="zh-CN" altLang="en-US" sz="2400" dirty="0" smtClean="0"/>
              <a:t>，</a:t>
            </a:r>
            <a:r>
              <a:rPr lang="en-US" altLang="zh-CN" sz="2400" dirty="0"/>
              <a:t>2016</a:t>
            </a:r>
            <a:r>
              <a:rPr lang="zh-CN" altLang="en-US" sz="2400" dirty="0"/>
              <a:t>年</a:t>
            </a:r>
            <a:r>
              <a:rPr lang="en-US" altLang="zh-CN" sz="2400" dirty="0"/>
              <a:t>11</a:t>
            </a:r>
            <a:r>
              <a:rPr lang="zh-CN" altLang="en-US" sz="2400" dirty="0"/>
              <a:t>月至</a:t>
            </a:r>
            <a:r>
              <a:rPr lang="en-US" altLang="zh-CN" sz="2400" dirty="0"/>
              <a:t>2017</a:t>
            </a:r>
            <a:r>
              <a:rPr lang="zh-CN" altLang="en-US" sz="2400" dirty="0"/>
              <a:t>年</a:t>
            </a:r>
            <a:r>
              <a:rPr lang="en-US" altLang="zh-CN" sz="2400" dirty="0"/>
              <a:t>3</a:t>
            </a:r>
            <a:r>
              <a:rPr lang="zh-CN" altLang="en-US" sz="2400" dirty="0"/>
              <a:t>月</a:t>
            </a:r>
            <a:r>
              <a:rPr lang="zh-CN" altLang="en-US" sz="2400" dirty="0" smtClean="0"/>
              <a:t>，</a:t>
            </a:r>
            <a:r>
              <a:rPr lang="zh-CN" altLang="zh-CN" sz="2400" dirty="0" smtClean="0"/>
              <a:t>对全市</a:t>
            </a:r>
            <a:r>
              <a:rPr lang="en-US" altLang="zh-CN" sz="2400" dirty="0" smtClean="0"/>
              <a:t>75</a:t>
            </a:r>
            <a:r>
              <a:rPr lang="zh-CN" altLang="en-US" sz="2400" dirty="0" smtClean="0"/>
              <a:t>家</a:t>
            </a:r>
            <a:r>
              <a:rPr lang="zh-CN" altLang="en-US" sz="2400" dirty="0"/>
              <a:t>危险化学品重大危险源</a:t>
            </a:r>
            <a:r>
              <a:rPr lang="zh-CN" altLang="en-US" sz="2400" dirty="0" smtClean="0"/>
              <a:t>单位</a:t>
            </a:r>
            <a:r>
              <a:rPr lang="zh-CN" altLang="zh-CN" sz="2400" dirty="0" smtClean="0"/>
              <a:t>进行了现场验收评估工作</a:t>
            </a:r>
            <a:r>
              <a:rPr lang="zh-CN" altLang="en-US" sz="2400" dirty="0" smtClean="0"/>
              <a:t>，</a:t>
            </a:r>
            <a:r>
              <a:rPr lang="zh-CN" altLang="zh-CN" sz="2400" dirty="0" smtClean="0"/>
              <a:t>共有</a:t>
            </a:r>
            <a:r>
              <a:rPr lang="en-US" altLang="zh-CN" sz="2400" dirty="0" smtClean="0"/>
              <a:t>45</a:t>
            </a:r>
            <a:r>
              <a:rPr lang="zh-CN" altLang="zh-CN" sz="2400" dirty="0" smtClean="0"/>
              <a:t>家企业通过验收评估，达标率约</a:t>
            </a:r>
            <a:r>
              <a:rPr lang="en-US" altLang="zh-CN" sz="2400" dirty="0" smtClean="0"/>
              <a:t>60%</a:t>
            </a:r>
            <a:r>
              <a:rPr lang="zh-CN" altLang="zh-CN" sz="2400" dirty="0" smtClean="0"/>
              <a:t>。</a:t>
            </a:r>
          </a:p>
          <a:p>
            <a:endParaRPr lang="zh-CN" altLang="en-US" dirty="0"/>
          </a:p>
        </p:txBody>
      </p:sp>
      <p:pic>
        <p:nvPicPr>
          <p:cNvPr id="17" name="图片 16" descr="C:\Users\ADMINI~1\AppData\Local\Temp\WeChat Files\cc0a375b20aa5ea8d1875b523be783e1.jpg"/>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927214"/>
            <a:ext cx="3424464" cy="2077850"/>
          </a:xfrm>
          <a:prstGeom prst="rect">
            <a:avLst/>
          </a:prstGeom>
          <a:noFill/>
          <a:ln>
            <a:noFill/>
          </a:ln>
        </p:spPr>
      </p:pic>
      <p:pic>
        <p:nvPicPr>
          <p:cNvPr id="18" name="图片 17" descr="C:\Users\ADMINI~1\AppData\Local\Temp\WeChat Files\ecbc38c1157089e7310871a4137aa736.jpg"/>
          <p:cNvPicPr/>
          <p:nvPr/>
        </p:nvPicPr>
        <p:blipFill>
          <a:blip r:embed="rId5">
            <a:extLst>
              <a:ext uri="{28A0092B-C50C-407E-A947-70E740481C1C}">
                <a14:useLocalDpi xmlns:a14="http://schemas.microsoft.com/office/drawing/2010/main" val="0"/>
              </a:ext>
            </a:extLst>
          </a:blip>
          <a:srcRect/>
          <a:stretch>
            <a:fillRect/>
          </a:stretch>
        </p:blipFill>
        <p:spPr bwMode="auto">
          <a:xfrm>
            <a:off x="5166698" y="4005064"/>
            <a:ext cx="3405830" cy="2087560"/>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285730"/>
            <a:ext cx="6286544" cy="584775"/>
          </a:xfrm>
          <a:prstGeom prst="rect">
            <a:avLst/>
          </a:prstGeom>
          <a:noFill/>
        </p:spPr>
        <p:txBody>
          <a:bodyPr wrap="square" rtlCol="0">
            <a:spAutoFit/>
          </a:bodyPr>
          <a:lstStyle/>
          <a:p>
            <a:r>
              <a:rPr lang="zh-CN" altLang="en-US" sz="3200" b="1" dirty="0" smtClean="0">
                <a:solidFill>
                  <a:srgbClr val="320074"/>
                </a:solidFill>
                <a:latin typeface="微软雅黑" pitchFamily="34" charset="-122"/>
                <a:ea typeface="微软雅黑" pitchFamily="34" charset="-122"/>
              </a:rPr>
              <a:t>  </a:t>
            </a:r>
            <a:r>
              <a:rPr lang="zh-CN" altLang="en-US" sz="1600" b="1" dirty="0" smtClean="0">
                <a:solidFill>
                  <a:srgbClr val="002060"/>
                </a:solidFill>
                <a:latin typeface="微软雅黑" pitchFamily="34" charset="-122"/>
                <a:ea typeface="微软雅黑" pitchFamily="34" charset="-122"/>
                <a:cs typeface="+mj-cs"/>
              </a:rPr>
              <a:t>严谨务实  高效服务                  规范管理  创新发展</a:t>
            </a:r>
          </a:p>
        </p:txBody>
      </p:sp>
      <p:pic>
        <p:nvPicPr>
          <p:cNvPr id="6" name="内容占位符 5" descr="联合会 logo.jpg"/>
          <p:cNvPicPr>
            <a:picLocks noGrp="1" noChangeAspect="1"/>
          </p:cNvPicPr>
          <p:nvPr>
            <p:ph idx="1"/>
          </p:nvPr>
        </p:nvPicPr>
        <p:blipFill>
          <a:blip r:embed="rId2" cstate="print"/>
          <a:stretch>
            <a:fillRect/>
          </a:stretch>
        </p:blipFill>
        <p:spPr>
          <a:xfrm>
            <a:off x="2571736" y="285728"/>
            <a:ext cx="714380" cy="713381"/>
          </a:xfrm>
        </p:spPr>
      </p:pic>
      <p:cxnSp>
        <p:nvCxnSpPr>
          <p:cNvPr id="21" name="直接连接符 20"/>
          <p:cNvCxnSpPr/>
          <p:nvPr/>
        </p:nvCxnSpPr>
        <p:spPr>
          <a:xfrm>
            <a:off x="357158" y="1927214"/>
            <a:ext cx="8215370" cy="1588"/>
          </a:xfrm>
          <a:prstGeom prst="line">
            <a:avLst/>
          </a:prstGeom>
          <a:ln w="25400">
            <a:solidFill>
              <a:srgbClr val="00206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7544" y="2420888"/>
            <a:ext cx="7848872" cy="2862322"/>
          </a:xfrm>
          <a:prstGeom prst="rect">
            <a:avLst/>
          </a:prstGeom>
          <a:noFill/>
        </p:spPr>
        <p:txBody>
          <a:bodyPr wrap="square" rtlCol="0">
            <a:spAutoFit/>
          </a:bodyPr>
          <a:lstStyle/>
          <a:p>
            <a:pPr algn="just">
              <a:lnSpc>
                <a:spcPct val="150000"/>
              </a:lnSpc>
            </a:pPr>
            <a:r>
              <a:rPr lang="zh-CN" altLang="en-US" sz="2000" b="1" dirty="0"/>
              <a:t> </a:t>
            </a:r>
            <a:r>
              <a:rPr lang="zh-CN" altLang="en-US" sz="2000" b="1" dirty="0" smtClean="0"/>
              <a:t>      </a:t>
            </a:r>
            <a:r>
              <a:rPr lang="zh-CN" altLang="en-US" sz="2000" b="1" dirty="0" smtClean="0"/>
              <a:t>（三）两年应急管理示范试点成果</a:t>
            </a:r>
            <a:endParaRPr lang="en-US" altLang="zh-CN" sz="2000" b="1" dirty="0" smtClean="0"/>
          </a:p>
          <a:p>
            <a:pPr algn="just">
              <a:lnSpc>
                <a:spcPct val="150000"/>
              </a:lnSpc>
            </a:pPr>
            <a:r>
              <a:rPr lang="zh-CN" altLang="en-US" sz="2000" dirty="0" smtClean="0"/>
              <a:t>         通过</a:t>
            </a:r>
            <a:r>
              <a:rPr lang="zh-CN" altLang="en-US" sz="2000" dirty="0" smtClean="0"/>
              <a:t>两年示范</a:t>
            </a:r>
            <a:r>
              <a:rPr lang="zh-CN" altLang="en-US" sz="2000" dirty="0"/>
              <a:t>试点</a:t>
            </a:r>
            <a:r>
              <a:rPr lang="zh-CN" altLang="en-US" sz="2000" dirty="0" smtClean="0"/>
              <a:t>工作，引起</a:t>
            </a:r>
            <a:r>
              <a:rPr lang="zh-CN" altLang="en-US" sz="2000" dirty="0"/>
              <a:t>各方面对应急管理的重视，提升应急管理工作摆位，凝聚应急管理统一向上的工作合力 </a:t>
            </a:r>
            <a:r>
              <a:rPr lang="zh-CN" altLang="en-US" sz="2000" dirty="0" smtClean="0"/>
              <a:t>，实现了打造</a:t>
            </a:r>
            <a:r>
              <a:rPr lang="zh-CN" altLang="en-US" sz="2000" dirty="0"/>
              <a:t>安全生产应急管理工作主线的预期目标，优选了一批明星企业、筛选了一批示范企业、带动了一批后进企业，示范试点工作取得阶段性进展。</a:t>
            </a:r>
          </a:p>
        </p:txBody>
      </p:sp>
      <p:pic>
        <p:nvPicPr>
          <p:cNvPr id="8" name="Picture 4" descr="PPECLOGO-eff-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 y="6072206"/>
            <a:ext cx="9144032" cy="785818"/>
          </a:xfrm>
          <a:prstGeom prst="rect">
            <a:avLst/>
          </a:prstGeom>
          <a:solidFill>
            <a:srgbClr val="002060"/>
          </a:solidFill>
          <a:extLst/>
        </p:spPr>
      </p:pic>
      <p:sp>
        <p:nvSpPr>
          <p:cNvPr id="13" name="圆角矩形 12"/>
          <p:cNvSpPr/>
          <p:nvPr/>
        </p:nvSpPr>
        <p:spPr>
          <a:xfrm>
            <a:off x="755576" y="1340768"/>
            <a:ext cx="7816952" cy="504056"/>
          </a:xfrm>
          <a:prstGeom prst="roundRect">
            <a:avLst/>
          </a:prstGeom>
          <a:solidFill>
            <a:srgbClr val="99CCFF"/>
          </a:solid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2400" dirty="0" smtClean="0"/>
              <a:t>三</a:t>
            </a:r>
            <a:r>
              <a:rPr lang="zh-CN" altLang="zh-CN" sz="2400" dirty="0" smtClean="0"/>
              <a:t>、</a:t>
            </a:r>
            <a:r>
              <a:rPr lang="en-US" altLang="zh-CN" sz="2400" dirty="0" smtClean="0"/>
              <a:t>2015-2016</a:t>
            </a:r>
            <a:r>
              <a:rPr lang="zh-CN" altLang="en-US" sz="2400" dirty="0" smtClean="0"/>
              <a:t>年应急管理</a:t>
            </a:r>
            <a:r>
              <a:rPr lang="zh-CN" altLang="zh-CN" sz="2400" dirty="0" smtClean="0"/>
              <a:t>示范</a:t>
            </a:r>
            <a:r>
              <a:rPr lang="zh-CN" altLang="en-US" sz="2400" dirty="0" smtClean="0"/>
              <a:t>试点工作回顾</a:t>
            </a:r>
            <a:endParaRPr lang="zh-CN" altLang="zh-CN" sz="2400"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2633</TotalTime>
  <Words>2763</Words>
  <Application>Microsoft Office PowerPoint</Application>
  <PresentationFormat>全屏显示(4:3)</PresentationFormat>
  <Paragraphs>158</Paragraphs>
  <Slides>29</Slides>
  <Notes>4</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应急管理示范创建 工作程序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茹玉栋</cp:lastModifiedBy>
  <cp:revision>280</cp:revision>
  <dcterms:created xsi:type="dcterms:W3CDTF">2015-12-07T01:01:51Z</dcterms:created>
  <dcterms:modified xsi:type="dcterms:W3CDTF">2017-07-19T14:27:00Z</dcterms:modified>
</cp:coreProperties>
</file>